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embeddedFontLst>
    <p:embeddedFont>
      <p:font typeface="Proxima Nova" panose="020B060402020202020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209" d="100"/>
          <a:sy n="209" d="100"/>
        </p:scale>
        <p:origin x="420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675952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2756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a27750cb3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a27750cb3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6515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a27750cb3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a27750cb3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86578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a27750cb3f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a27750cb3f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5775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a27750cb3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a27750cb3f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0065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a27750cb3f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a27750cb3f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2830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a27750cb3f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a27750cb3f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24340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a27750cb3f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a27750cb3f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52380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a27750cb3f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a27750cb3f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58440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a27750cb3f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a27750cb3f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78399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a27750cb3f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a27750cb3f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03092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a27750cb3f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a27750cb3f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18241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a27750cb3f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a27750cb3f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80615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a27750cb3f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a27750cb3f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4175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a27750cb3f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a27750cb3f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01754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a27750cb3f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a27750cb3f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52024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a27750cb3f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a27750cb3f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35373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a27750cb3f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a27750cb3f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12134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a27750cb3f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a27750cb3f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4146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rgbClr val="6D00B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3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rgbClr val="6D00B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pearmint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chadfloyd.com/escale8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jeremywadepercussion@gmail.com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instagram.com/jwadepercussion/" TargetMode="External"/><Relationship Id="rId5" Type="http://schemas.openxmlformats.org/officeDocument/2006/relationships/hyperlink" Target="https://youtube.com/@jeremywadebodhran?si=90-367XqWtnMIR5H" TargetMode="External"/><Relationship Id="rId4" Type="http://schemas.openxmlformats.org/officeDocument/2006/relationships/hyperlink" Target="https://jeremywadepercussion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u="sng" dirty="0"/>
              <a:t>Developing Your Bodhrán Toolkit</a:t>
            </a:r>
            <a:endParaRPr sz="4400" u="sng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55" i="1" dirty="0"/>
              <a:t>PASIC50 - November 13, 2025</a:t>
            </a:r>
            <a:endParaRPr sz="3355" i="1" dirty="0"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Jeremy Wade (Bodhrán) | Justin Bridgebeck (Fiddle)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Goals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lt1"/>
                </a:solidFill>
              </a:rPr>
              <a:t>Learn the basic elements of bodhrán technique</a:t>
            </a:r>
            <a:endParaRPr dirty="0">
              <a:solidFill>
                <a:schemeClr val="lt1"/>
              </a:solidFill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lt1"/>
                </a:solidFill>
              </a:rPr>
              <a:t>Identify and adapt musical concepts that are already in your “toolkit”</a:t>
            </a:r>
            <a:endParaRPr dirty="0">
              <a:solidFill>
                <a:schemeClr val="lt1"/>
              </a:solidFill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lt1"/>
                </a:solidFill>
              </a:rPr>
              <a:t>Apply your “toolkit” to accompany an Irish reel</a:t>
            </a:r>
            <a:endParaRPr dirty="0">
              <a:solidFill>
                <a:schemeClr val="lt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“Toolkit” Defined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lt1"/>
                </a:solidFill>
              </a:rPr>
              <a:t>Technical Vocabulary</a:t>
            </a:r>
            <a:endParaRPr dirty="0">
              <a:solidFill>
                <a:schemeClr val="lt1"/>
              </a:solidFill>
            </a:endParaRPr>
          </a:p>
          <a:p>
            <a:pPr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lt1"/>
                </a:solidFill>
              </a:rPr>
              <a:t>Technique</a:t>
            </a:r>
            <a:endParaRPr dirty="0">
              <a:solidFill>
                <a:schemeClr val="lt1"/>
              </a:solidFill>
            </a:endParaRPr>
          </a:p>
          <a:p>
            <a:pPr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lt1"/>
                </a:solidFill>
              </a:rPr>
              <a:t>Muscle Memory</a:t>
            </a:r>
            <a:endParaRPr dirty="0">
              <a:solidFill>
                <a:schemeClr val="lt1"/>
              </a:solidFill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lt1"/>
                </a:solidFill>
              </a:rPr>
              <a:t>Musical Vocabulary</a:t>
            </a:r>
            <a:endParaRPr dirty="0">
              <a:solidFill>
                <a:schemeClr val="lt1"/>
              </a:solidFill>
            </a:endParaRPr>
          </a:p>
          <a:p>
            <a:pPr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lt1"/>
                </a:solidFill>
              </a:rPr>
              <a:t>Stylistic Knowledge</a:t>
            </a:r>
            <a:endParaRPr dirty="0">
              <a:solidFill>
                <a:schemeClr val="lt1"/>
              </a:solidFill>
            </a:endParaRPr>
          </a:p>
          <a:p>
            <a:pPr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lt1"/>
                </a:solidFill>
              </a:rPr>
              <a:t>Context Generalization</a:t>
            </a:r>
            <a:endParaRPr dirty="0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Technique Crash Course</a:t>
            </a:r>
            <a:endParaRPr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Adapting Common Exercises/ Grooves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lt1"/>
                </a:solidFill>
              </a:rPr>
              <a:t>Snare Drum</a:t>
            </a:r>
            <a:endParaRPr sz="1800" dirty="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lt1"/>
                </a:solidFill>
              </a:rPr>
              <a:t>Eights</a:t>
            </a:r>
            <a:endParaRPr sz="1800" dirty="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lt1"/>
                </a:solidFill>
              </a:rPr>
              <a:t>Hugga Digga Burr</a:t>
            </a:r>
            <a:endParaRPr sz="1800" dirty="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lt1"/>
                </a:solidFill>
              </a:rPr>
              <a:t>Natural Sticking</a:t>
            </a:r>
            <a:endParaRPr sz="1800" dirty="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lt1"/>
                </a:solidFill>
              </a:rPr>
              <a:t>4-2-1 Grid</a:t>
            </a:r>
            <a:endParaRPr sz="1800" dirty="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lt1"/>
                </a:solidFill>
              </a:rPr>
              <a:t>Double Beat</a:t>
            </a:r>
            <a:endParaRPr sz="18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lt1"/>
                </a:solidFill>
              </a:rPr>
              <a:t>Mallets</a:t>
            </a:r>
            <a:endParaRPr sz="1800" dirty="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lt1"/>
                </a:solidFill>
              </a:rPr>
              <a:t>Green</a:t>
            </a:r>
            <a:endParaRPr sz="1800" dirty="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Bodhrán Notation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89" name="Google Shape;89;p18" title="Bodhrán Notation Key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8"/>
            <a:ext cx="6362573" cy="1450853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8"/>
          <p:cNvSpPr txBox="1"/>
          <p:nvPr/>
        </p:nvSpPr>
        <p:spPr>
          <a:xfrm>
            <a:off x="311700" y="2603325"/>
            <a:ext cx="3111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 dirty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Sourced from </a:t>
            </a:r>
            <a:r>
              <a:rPr lang="en" sz="1200" u="sng" dirty="0">
                <a:solidFill>
                  <a:schemeClr val="bg1"/>
                </a:solidFill>
                <a:latin typeface="Proxima Nova"/>
                <a:ea typeface="Proxima Nova"/>
                <a:cs typeface="Proxima Nova"/>
                <a:sym typeface="Proxima Nova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EscALE8</a:t>
            </a:r>
            <a:r>
              <a:rPr lang="en" sz="1200" i="1" dirty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(Chad Floyd)</a:t>
            </a:r>
            <a:endParaRPr sz="1200" i="1" dirty="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311700" y="3003525"/>
            <a:ext cx="29190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" sz="1800" dirty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Sticking</a:t>
            </a:r>
            <a:endParaRPr sz="1800" dirty="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 panose="020B0604020202020204" pitchFamily="34" charset="0"/>
              <a:buChar char="•"/>
            </a:pPr>
            <a:r>
              <a:rPr lang="en" sz="1600" dirty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D = Down</a:t>
            </a:r>
            <a:endParaRPr sz="1600" dirty="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 panose="020B0604020202020204" pitchFamily="34" charset="0"/>
              <a:buChar char="•"/>
            </a:pPr>
            <a:r>
              <a:rPr lang="en" sz="1600" dirty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U = Up</a:t>
            </a:r>
            <a:endParaRPr sz="1600" dirty="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 panose="020B0604020202020204" pitchFamily="34" charset="0"/>
              <a:buChar char="•"/>
            </a:pPr>
            <a:r>
              <a:rPr lang="en" sz="1600" dirty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T = Tap</a:t>
            </a:r>
            <a:endParaRPr sz="1600" dirty="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 panose="020B0604020202020204" pitchFamily="34" charset="0"/>
              <a:buChar char="•"/>
            </a:pPr>
            <a:r>
              <a:rPr lang="en" sz="1600" dirty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B = Back</a:t>
            </a:r>
            <a:endParaRPr sz="1600" dirty="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Adapting Common Exercises/ Grooves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97" name="Google Shape;97;p19" title="Hugga Digga Burr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8520598" cy="1065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9" title="Natural Sticking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38" y="2571750"/>
            <a:ext cx="8520526" cy="106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Adapting Common Exercises/ Grooves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04" name="Google Shape;104;p20" title="16th-Note Grid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50" y="1152475"/>
            <a:ext cx="8520526" cy="106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0" title="Double Beat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50" y="2571750"/>
            <a:ext cx="8520579" cy="106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Adapting Common Exercises/ Grooves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11" name="Google Shape;111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lt1"/>
                </a:solidFill>
              </a:rPr>
              <a:t>Snare Drum</a:t>
            </a:r>
            <a:endParaRPr sz="1800" dirty="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lt1"/>
                </a:solidFill>
              </a:rPr>
              <a:t>Eights</a:t>
            </a:r>
            <a:endParaRPr sz="1800" dirty="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lt1"/>
                </a:solidFill>
              </a:rPr>
              <a:t>Hugga Digga Burr</a:t>
            </a:r>
            <a:endParaRPr sz="1800" dirty="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lt1"/>
                </a:solidFill>
              </a:rPr>
              <a:t>Natural Sticking</a:t>
            </a:r>
            <a:endParaRPr sz="1800" dirty="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lt1"/>
                </a:solidFill>
              </a:rPr>
              <a:t>4-2-1 Grid</a:t>
            </a:r>
            <a:endParaRPr sz="1800" dirty="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lt1"/>
                </a:solidFill>
              </a:rPr>
              <a:t>Double Beat</a:t>
            </a:r>
            <a:endParaRPr sz="18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lt1"/>
                </a:solidFill>
              </a:rPr>
              <a:t>Mallets</a:t>
            </a:r>
            <a:endParaRPr sz="1800" dirty="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lt1"/>
                </a:solidFill>
              </a:rPr>
              <a:t>Green</a:t>
            </a:r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112" name="Google Shape;112;p2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lt1"/>
                </a:solidFill>
              </a:rPr>
              <a:t>Drum Set</a:t>
            </a:r>
            <a:endParaRPr sz="1800" dirty="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lt1"/>
                </a:solidFill>
              </a:rPr>
              <a:t>Basic Rock</a:t>
            </a:r>
            <a:endParaRPr sz="1800" dirty="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lt1"/>
                </a:solidFill>
              </a:rPr>
              <a:t>16th-Note Rock</a:t>
            </a:r>
            <a:endParaRPr sz="1800" dirty="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lt1"/>
                </a:solidFill>
              </a:rPr>
              <a:t>6/8 Blues</a:t>
            </a:r>
            <a:endParaRPr sz="1800" dirty="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lt1"/>
                </a:solidFill>
              </a:rPr>
              <a:t>Swing</a:t>
            </a:r>
            <a:endParaRPr sz="1800" dirty="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lt1"/>
                </a:solidFill>
              </a:rPr>
              <a:t>Train Beat</a:t>
            </a:r>
            <a:endParaRPr sz="1800" dirty="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Irish Traditional Music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18" name="Google Shape;118;p22"/>
          <p:cNvSpPr txBox="1">
            <a:spLocks noGrp="1"/>
          </p:cNvSpPr>
          <p:nvPr>
            <p:ph type="body" idx="1"/>
          </p:nvPr>
        </p:nvSpPr>
        <p:spPr>
          <a:xfrm flipH="1"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chemeClr val="lt1"/>
                </a:solidFill>
              </a:rPr>
              <a:t>Typical Form - AABB</a:t>
            </a:r>
            <a:endParaRPr sz="1700" dirty="0">
              <a:solidFill>
                <a:schemeClr val="lt1"/>
              </a:solidFill>
            </a:endParaRPr>
          </a:p>
          <a:p>
            <a:pPr marL="457200" lvl="0" indent="-33655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 panose="020B0604020202020204" pitchFamily="34" charset="0"/>
              <a:buChar char="•"/>
            </a:pPr>
            <a:r>
              <a:rPr lang="en" sz="1700" dirty="0">
                <a:solidFill>
                  <a:schemeClr val="lt1"/>
                </a:solidFill>
              </a:rPr>
              <a:t>8-Bar “A” Section</a:t>
            </a:r>
            <a:endParaRPr sz="1700" dirty="0">
              <a:solidFill>
                <a:schemeClr val="lt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 panose="020B0604020202020204" pitchFamily="34" charset="0"/>
              <a:buChar char="•"/>
            </a:pPr>
            <a:r>
              <a:rPr lang="en" sz="1700" dirty="0">
                <a:solidFill>
                  <a:schemeClr val="lt1"/>
                </a:solidFill>
              </a:rPr>
              <a:t>Repeat</a:t>
            </a:r>
            <a:endParaRPr sz="1700" dirty="0">
              <a:solidFill>
                <a:schemeClr val="lt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 panose="020B0604020202020204" pitchFamily="34" charset="0"/>
              <a:buChar char="•"/>
            </a:pPr>
            <a:r>
              <a:rPr lang="en" sz="1500" dirty="0">
                <a:solidFill>
                  <a:schemeClr val="lt1"/>
                </a:solidFill>
              </a:rPr>
              <a:t>May include 1st/ 2nd endings</a:t>
            </a:r>
            <a:endParaRPr sz="1500" dirty="0">
              <a:solidFill>
                <a:schemeClr val="lt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 panose="020B0604020202020204" pitchFamily="34" charset="0"/>
              <a:buChar char="•"/>
            </a:pPr>
            <a:r>
              <a:rPr lang="en" sz="1700" dirty="0">
                <a:solidFill>
                  <a:schemeClr val="lt1"/>
                </a:solidFill>
              </a:rPr>
              <a:t>8-Bar “B” Section</a:t>
            </a:r>
            <a:endParaRPr sz="1700" dirty="0">
              <a:solidFill>
                <a:schemeClr val="lt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 panose="020B0604020202020204" pitchFamily="34" charset="0"/>
              <a:buChar char="•"/>
            </a:pPr>
            <a:r>
              <a:rPr lang="en" sz="1700" dirty="0">
                <a:solidFill>
                  <a:schemeClr val="lt1"/>
                </a:solidFill>
              </a:rPr>
              <a:t>Repeat</a:t>
            </a:r>
            <a:endParaRPr sz="1700" dirty="0">
              <a:solidFill>
                <a:schemeClr val="lt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 panose="020B0604020202020204" pitchFamily="34" charset="0"/>
              <a:buChar char="•"/>
            </a:pPr>
            <a:r>
              <a:rPr lang="en" sz="1500" dirty="0">
                <a:solidFill>
                  <a:schemeClr val="lt1"/>
                </a:solidFill>
              </a:rPr>
              <a:t>May include 1st/ 2nd endings</a:t>
            </a:r>
            <a:endParaRPr sz="1500" dirty="0">
              <a:solidFill>
                <a:schemeClr val="lt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 panose="020B0604020202020204" pitchFamily="34" charset="0"/>
              <a:buChar char="•"/>
            </a:pPr>
            <a:r>
              <a:rPr lang="en" sz="1500" dirty="0">
                <a:solidFill>
                  <a:schemeClr val="lt1"/>
                </a:solidFill>
              </a:rPr>
              <a:t>2nd ending often mirrors the “A” section</a:t>
            </a:r>
            <a:endParaRPr sz="1500" dirty="0">
              <a:solidFill>
                <a:schemeClr val="lt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 panose="020B0604020202020204" pitchFamily="34" charset="0"/>
              <a:buChar char="•"/>
            </a:pPr>
            <a:r>
              <a:rPr lang="en" sz="1700" dirty="0">
                <a:solidFill>
                  <a:schemeClr val="lt1"/>
                </a:solidFill>
              </a:rPr>
              <a:t>Da Capo</a:t>
            </a:r>
            <a:endParaRPr sz="1700" dirty="0">
              <a:solidFill>
                <a:schemeClr val="lt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 panose="020B0604020202020204" pitchFamily="34" charset="0"/>
              <a:buChar char="•"/>
            </a:pPr>
            <a:r>
              <a:rPr lang="en" sz="1700" dirty="0">
                <a:solidFill>
                  <a:schemeClr val="lt1"/>
                </a:solidFill>
              </a:rPr>
              <a:t>Repeat Tune 2-3 Times</a:t>
            </a:r>
            <a:endParaRPr sz="1700" dirty="0">
              <a:solidFill>
                <a:schemeClr val="lt1"/>
              </a:solidFill>
            </a:endParaRPr>
          </a:p>
        </p:txBody>
      </p:sp>
      <p:sp>
        <p:nvSpPr>
          <p:cNvPr id="119" name="Google Shape;119;p22"/>
          <p:cNvSpPr txBox="1">
            <a:spLocks noGrp="1"/>
          </p:cNvSpPr>
          <p:nvPr>
            <p:ph type="body" idx="2"/>
          </p:nvPr>
        </p:nvSpPr>
        <p:spPr>
          <a:xfrm flipH="1"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chemeClr val="lt1"/>
                </a:solidFill>
              </a:rPr>
              <a:t>Tune Characteristics</a:t>
            </a:r>
            <a:endParaRPr sz="1700" dirty="0">
              <a:solidFill>
                <a:schemeClr val="lt1"/>
              </a:solidFill>
            </a:endParaRPr>
          </a:p>
          <a:p>
            <a:pPr marL="457200" lvl="0" indent="-33655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 panose="020B0604020202020204" pitchFamily="34" charset="0"/>
              <a:buChar char="•"/>
            </a:pPr>
            <a:r>
              <a:rPr lang="en" sz="1700" dirty="0">
                <a:solidFill>
                  <a:schemeClr val="lt1"/>
                </a:solidFill>
              </a:rPr>
              <a:t>Instrumental</a:t>
            </a:r>
            <a:endParaRPr sz="1700" dirty="0">
              <a:solidFill>
                <a:schemeClr val="lt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 panose="020B0604020202020204" pitchFamily="34" charset="0"/>
              <a:buChar char="•"/>
            </a:pPr>
            <a:r>
              <a:rPr lang="en" sz="1700" dirty="0">
                <a:solidFill>
                  <a:schemeClr val="lt1"/>
                </a:solidFill>
              </a:rPr>
              <a:t>Composed for dance</a:t>
            </a:r>
            <a:endParaRPr sz="1700" dirty="0">
              <a:solidFill>
                <a:schemeClr val="lt1"/>
              </a:solidFill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 panose="020B0604020202020204" pitchFamily="34" charset="0"/>
              <a:buChar char="•"/>
            </a:pPr>
            <a:r>
              <a:rPr lang="en" sz="1700" dirty="0">
                <a:solidFill>
                  <a:schemeClr val="lt1"/>
                </a:solidFill>
              </a:rPr>
              <a:t>8-bar step is performed beginning with the right leg, then mirrored on the left</a:t>
            </a:r>
            <a:endParaRPr sz="1700" dirty="0">
              <a:solidFill>
                <a:schemeClr val="lt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 panose="020B0604020202020204" pitchFamily="34" charset="0"/>
              <a:buChar char="•"/>
            </a:pPr>
            <a:r>
              <a:rPr lang="en" sz="1700" dirty="0">
                <a:solidFill>
                  <a:schemeClr val="lt1"/>
                </a:solidFill>
              </a:rPr>
              <a:t>Emphasis on rhythm and melody</a:t>
            </a:r>
            <a:endParaRPr sz="1700" dirty="0">
              <a:solidFill>
                <a:schemeClr val="lt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 panose="020B0604020202020204" pitchFamily="34" charset="0"/>
              <a:buChar char="•"/>
            </a:pPr>
            <a:r>
              <a:rPr lang="en" sz="1700" dirty="0">
                <a:solidFill>
                  <a:schemeClr val="lt1"/>
                </a:solidFill>
              </a:rPr>
              <a:t>Repetition facilitates rote learning</a:t>
            </a:r>
            <a:endParaRPr sz="1700" dirty="0">
              <a:solidFill>
                <a:schemeClr val="lt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 panose="020B0604020202020204" pitchFamily="34" charset="0"/>
              <a:buChar char="•"/>
            </a:pPr>
            <a:r>
              <a:rPr lang="en" sz="1700" dirty="0">
                <a:solidFill>
                  <a:schemeClr val="lt1"/>
                </a:solidFill>
              </a:rPr>
              <a:t>Organized into “sets” of like-tunes (i.e. same meter)</a:t>
            </a:r>
            <a:endParaRPr sz="1700" dirty="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Reel Motor Rhythms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25" name="Google Shape;125;p23" title="Reel Motor Rhythms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6362582" cy="3416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Interpreting Tunes on Bodhrán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31" name="Google Shape;131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lt1"/>
                </a:solidFill>
              </a:rPr>
              <a:t>Space</a:t>
            </a:r>
            <a:endParaRPr dirty="0">
              <a:solidFill>
                <a:schemeClr val="lt1"/>
              </a:solidFill>
            </a:endParaRPr>
          </a:p>
          <a:p>
            <a:pPr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lt1"/>
                </a:solidFill>
              </a:rPr>
              <a:t>Identifying and emphasizing moments of rhythmic variety (i.e. rests/ longer note values).</a:t>
            </a:r>
            <a:endParaRPr dirty="0">
              <a:solidFill>
                <a:schemeClr val="lt1"/>
              </a:solidFill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lt1"/>
                </a:solidFill>
              </a:rPr>
              <a:t>Voicing</a:t>
            </a:r>
            <a:endParaRPr dirty="0">
              <a:solidFill>
                <a:schemeClr val="lt1"/>
              </a:solidFill>
            </a:endParaRPr>
          </a:p>
          <a:p>
            <a:pPr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lt1"/>
                </a:solidFill>
              </a:rPr>
              <a:t>Applying tonal variation to add texture, contour, and harmonization.</a:t>
            </a:r>
            <a:endParaRPr dirty="0">
              <a:solidFill>
                <a:schemeClr val="lt1"/>
              </a:solidFill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lt1"/>
                </a:solidFill>
              </a:rPr>
              <a:t>Sticking</a:t>
            </a:r>
            <a:endParaRPr dirty="0">
              <a:solidFill>
                <a:schemeClr val="lt1"/>
              </a:solidFill>
            </a:endParaRPr>
          </a:p>
          <a:p>
            <a:pPr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lt1"/>
                </a:solidFill>
              </a:rPr>
              <a:t>Combining “down,” “up,” and “tap” strokes to influence phrasing and shift between playing zones.</a:t>
            </a:r>
            <a:endParaRPr dirty="0">
              <a:solidFill>
                <a:schemeClr val="lt1"/>
              </a:solidFill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lt1"/>
                </a:solidFill>
              </a:rPr>
              <a:t>Ornamentation</a:t>
            </a:r>
            <a:endParaRPr dirty="0">
              <a:solidFill>
                <a:schemeClr val="lt1"/>
              </a:solidFill>
            </a:endParaRPr>
          </a:p>
          <a:p>
            <a:pPr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lt1"/>
                </a:solidFill>
              </a:rPr>
              <a:t>Using double and single-ended figures to embellish rhythmic motives and add energy to fills.</a:t>
            </a:r>
            <a:endParaRPr dirty="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Frank’s Reel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37" name="Google Shape;137;p25" title="Frank's Reel-A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8520602" cy="2160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Frank’s Reel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43" name="Google Shape;143;p26" title="Frank's Reel-B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8520601" cy="32996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Frank’s Reel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49" name="Google Shape;149;p27" title="Frank's Reel-A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8520602" cy="2160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7" title="Frank's Reel - Bodhrán A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152475"/>
            <a:ext cx="8520602" cy="34157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Frank’s Reel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56" name="Google Shape;156;p28" title="Frank's Reel-B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8520601" cy="3299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8" title="Frank's Reel - Bodhrán B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152475"/>
            <a:ext cx="8520602" cy="34157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9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Questions?</a:t>
            </a:r>
            <a:endParaRPr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Special Thanks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8" name="Google Shape;168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lt1"/>
                </a:solidFill>
              </a:rPr>
              <a:t>Percussive Arts Society</a:t>
            </a:r>
            <a:endParaRPr sz="1800" dirty="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lt1"/>
                </a:solidFill>
              </a:rPr>
              <a:t>Andy Kruspe</a:t>
            </a:r>
            <a:endParaRPr sz="1800" dirty="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lt1"/>
                </a:solidFill>
              </a:rPr>
              <a:t>Clark Cranfill</a:t>
            </a:r>
            <a:endParaRPr sz="1800" dirty="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lt1"/>
                </a:solidFill>
              </a:rPr>
              <a:t>Courtney Sheffield</a:t>
            </a:r>
            <a:endParaRPr sz="1800" dirty="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lt1"/>
                </a:solidFill>
              </a:rPr>
              <a:t>Daniel &amp; Laurie Wade</a:t>
            </a:r>
            <a:endParaRPr sz="1800" dirty="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lt1"/>
                </a:solidFill>
              </a:rPr>
              <a:t>Erin Walker Bliss</a:t>
            </a:r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169" name="Google Shape;169;p30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lt1"/>
                </a:solidFill>
              </a:rPr>
              <a:t>Joseph Mannion</a:t>
            </a:r>
            <a:endParaRPr sz="1800" dirty="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lt1"/>
                </a:solidFill>
              </a:rPr>
              <a:t>Justin Bridgebeck</a:t>
            </a:r>
            <a:endParaRPr sz="1800" dirty="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lt1"/>
                </a:solidFill>
              </a:rPr>
              <a:t>Rob Forkner</a:t>
            </a:r>
            <a:endParaRPr sz="1800" dirty="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lt1"/>
                </a:solidFill>
              </a:rPr>
              <a:t>Stevie Moises</a:t>
            </a:r>
            <a:endParaRPr sz="1800" dirty="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lt1"/>
                </a:solidFill>
              </a:rPr>
              <a:t>Terry W Everson</a:t>
            </a:r>
            <a:endParaRPr sz="1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Contact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75" name="Google Shape;175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Email</a:t>
            </a:r>
            <a:endParaRPr sz="18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l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jeremywadepercussion@gmail.com</a:t>
            </a:r>
            <a:endParaRPr sz="18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Website</a:t>
            </a:r>
            <a:endParaRPr sz="18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l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jeremywadepercussion.com</a:t>
            </a:r>
            <a:endParaRPr sz="18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YouTube</a:t>
            </a:r>
            <a:endParaRPr sz="18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l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Jeremy Wade Bodhrán</a:t>
            </a:r>
            <a:endParaRPr sz="18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Instagram</a:t>
            </a:r>
            <a:endParaRPr sz="18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l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@jwadepercussion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176" name="Google Shape;176;p3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Workshop Materials</a:t>
            </a:r>
            <a:endParaRPr sz="18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pic>
        <p:nvPicPr>
          <p:cNvPr id="177" name="Google Shape;177;p31" title="Jeremy Wade - Workshop Materials QR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32400" y="1673800"/>
            <a:ext cx="2895075" cy="289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368</Words>
  <Application>Microsoft Office PowerPoint</Application>
  <PresentationFormat>On-screen Show (16:9)</PresentationFormat>
  <Paragraphs>107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Proxima Nova</vt:lpstr>
      <vt:lpstr>Arial</vt:lpstr>
      <vt:lpstr>Spearmint</vt:lpstr>
      <vt:lpstr>Developing Your Bodhrán Toolkit PASIC50 - November 13, 2025</vt:lpstr>
      <vt:lpstr>Goals</vt:lpstr>
      <vt:lpstr>“Toolkit” Defined</vt:lpstr>
      <vt:lpstr>Technique Crash Course</vt:lpstr>
      <vt:lpstr>Adapting Common Exercises/ Grooves</vt:lpstr>
      <vt:lpstr>Bodhrán Notation</vt:lpstr>
      <vt:lpstr>Adapting Common Exercises/ Grooves</vt:lpstr>
      <vt:lpstr>Adapting Common Exercises/ Grooves</vt:lpstr>
      <vt:lpstr>Adapting Common Exercises/ Grooves</vt:lpstr>
      <vt:lpstr>Irish Traditional Music</vt:lpstr>
      <vt:lpstr>Reel Motor Rhythms</vt:lpstr>
      <vt:lpstr>Interpreting Tunes on Bodhrán</vt:lpstr>
      <vt:lpstr>Frank’s Reel</vt:lpstr>
      <vt:lpstr>Frank’s Reel</vt:lpstr>
      <vt:lpstr>Frank’s Reel</vt:lpstr>
      <vt:lpstr>Frank’s Reel</vt:lpstr>
      <vt:lpstr>Questions?</vt:lpstr>
      <vt:lpstr>Special Thanks</vt:lpstr>
      <vt:lpstr>Contact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Your Bodhrán Toolkit PASIC50 - November 13, 2025</dc:title>
  <cp:lastModifiedBy>Microsoft account</cp:lastModifiedBy>
  <cp:revision>1</cp:revision>
  <dcterms:modified xsi:type="dcterms:W3CDTF">2025-11-12T03:37:17Z</dcterms:modified>
</cp:coreProperties>
</file>