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media/image3.jpg" ContentType="image/gif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media/image4.jpg" ContentType="image/jpeg"/>
  <Override PartName="/ppt/media/image5.jpg" ContentType="image/gif"/>
  <Override PartName="/ppt/theme/themeOverride6.xml" ContentType="application/vnd.openxmlformats-officedocument.themeOverride+xml"/>
  <Override PartName="/ppt/media/image6.jpg" ContentType="image/jpeg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media/image7.jpg" ContentType="image/gif"/>
  <Override PartName="/ppt/theme/themeOverride9.xml" ContentType="application/vnd.openxmlformats-officedocument.themeOverride+xml"/>
  <Override PartName="/ppt/media/image8.jpg" ContentType="image/gif"/>
  <Override PartName="/ppt/theme/themeOverride10.xml" ContentType="application/vnd.openxmlformats-officedocument.themeOverride+xml"/>
  <Override PartName="/ppt/media/image10.jpg" ContentType="image/gif"/>
  <Override PartName="/ppt/theme/themeOverride11.xml" ContentType="application/vnd.openxmlformats-officedocument.themeOverride+xml"/>
  <Override PartName="/ppt/media/image11.jpg" ContentType="image/jpeg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media/image13.jpg" ContentType="image/gif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media/image18.jpg" ContentType="image/jpeg"/>
  <Override PartName="/ppt/media/image19.jpg" ContentType="image/jpeg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media/image24.jpg" ContentType="image/jpeg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4"/>
  </p:notesMasterIdLst>
  <p:handoutMasterIdLst>
    <p:handoutMasterId r:id="rId45"/>
  </p:handoutMasterIdLst>
  <p:sldIdLst>
    <p:sldId id="267" r:id="rId3"/>
    <p:sldId id="268" r:id="rId4"/>
    <p:sldId id="278" r:id="rId5"/>
    <p:sldId id="317" r:id="rId6"/>
    <p:sldId id="309" r:id="rId7"/>
    <p:sldId id="281" r:id="rId8"/>
    <p:sldId id="282" r:id="rId9"/>
    <p:sldId id="283" r:id="rId10"/>
    <p:sldId id="285" r:id="rId11"/>
    <p:sldId id="286" r:id="rId12"/>
    <p:sldId id="310" r:id="rId13"/>
    <p:sldId id="288" r:id="rId14"/>
    <p:sldId id="306" r:id="rId15"/>
    <p:sldId id="291" r:id="rId16"/>
    <p:sldId id="290" r:id="rId17"/>
    <p:sldId id="287" r:id="rId18"/>
    <p:sldId id="318" r:id="rId19"/>
    <p:sldId id="319" r:id="rId20"/>
    <p:sldId id="311" r:id="rId21"/>
    <p:sldId id="320" r:id="rId22"/>
    <p:sldId id="294" r:id="rId23"/>
    <p:sldId id="297" r:id="rId24"/>
    <p:sldId id="316" r:id="rId25"/>
    <p:sldId id="321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4" r:id="rId37"/>
    <p:sldId id="335" r:id="rId38"/>
    <p:sldId id="336" r:id="rId39"/>
    <p:sldId id="337" r:id="rId40"/>
    <p:sldId id="338" r:id="rId41"/>
    <p:sldId id="339" r:id="rId42"/>
    <p:sldId id="34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45021"/>
            <a:ext cx="82296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9E80-105D-4CD8-AF07-4CEB9B9063CC}" type="datetime1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346704"/>
            <a:ext cx="82296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2C64-0D63-44AF-997A-1B1FE1A96E19}" type="datetime1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A110-C81D-4C5F-84B3-B5F5E7416EB9}" type="datetime1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8448" y="2331720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331720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C5ED-4C80-4726-926C-338D85485045}" type="datetime1">
              <a:rPr lang="en-US" smtClean="0"/>
              <a:t>4/15/2024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47976-C764-44D0-930D-1AC5846C8450}" type="datetime1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702-ECF8-4274-B6BF-9D5EEBC26FE5}" type="datetime1">
              <a:rPr lang="en-US" smtClean="0"/>
              <a:t>4/15/2024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6C6A-A83C-4E27-990F-89F11F779CE0}" type="datetime1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0562-E361-4901-81A9-DC99371C70DE}" type="datetime1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088F-5C71-4C3B-A46F-E5E332BBC3D1}" type="datetime1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D14E86EA-95E3-4DA0-97E2-7D1BBAC51A0F}" type="datetime1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hyperlink" Target="http://www.musictheory.net/lessons/14" TargetMode="External"/><Relationship Id="rId5" Type="http://schemas.openxmlformats.org/officeDocument/2006/relationships/hyperlink" Target="http://www.musictheory.net/lessons/13" TargetMode="External"/><Relationship Id="rId4" Type="http://schemas.openxmlformats.org/officeDocument/2006/relationships/hyperlink" Target="http://www.musictheory.net/lessons/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hyperlink" Target="http://www.musictheory.net/lessons/15" TargetMode="External"/><Relationship Id="rId4" Type="http://schemas.openxmlformats.org/officeDocument/2006/relationships/hyperlink" Target="http://www.musictheory.net/lessons/1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Music Theory for Irish Dancers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Kentucky Irish Music Academy</a:t>
            </a:r>
          </a:p>
          <a:p>
            <a:r>
              <a:rPr lang="en-US" dirty="0" smtClean="0"/>
              <a:t>Winter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for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u="sng" dirty="0" smtClean="0"/>
              <a:t>Week One</a:t>
            </a:r>
            <a:r>
              <a:rPr lang="en-US" sz="1800" dirty="0" smtClean="0"/>
              <a:t> – </a:t>
            </a:r>
            <a:r>
              <a:rPr lang="en-US" sz="1600" i="1" dirty="0" smtClean="0"/>
              <a:t>Intro to Music Theory</a:t>
            </a:r>
          </a:p>
          <a:p>
            <a:r>
              <a:rPr lang="en-US" sz="1600" dirty="0" smtClean="0"/>
              <a:t>Beat, Tempo, Rhythm, and Timing</a:t>
            </a:r>
          </a:p>
          <a:p>
            <a:r>
              <a:rPr lang="en-US" sz="1600" dirty="0" smtClean="0"/>
              <a:t>Rhythmic Notation and Time Signatures</a:t>
            </a:r>
          </a:p>
          <a:p>
            <a:r>
              <a:rPr lang="en-US" sz="1600" dirty="0"/>
              <a:t>Musical </a:t>
            </a:r>
            <a:r>
              <a:rPr lang="en-US" sz="1600" dirty="0" smtClean="0"/>
              <a:t>Form</a:t>
            </a:r>
          </a:p>
          <a:p>
            <a:pPr marL="0" indent="0">
              <a:buNone/>
            </a:pPr>
            <a:r>
              <a:rPr lang="en-US" sz="1800" u="sng" dirty="0"/>
              <a:t>Week </a:t>
            </a:r>
            <a:r>
              <a:rPr lang="en-US" sz="1800" u="sng" dirty="0" smtClean="0"/>
              <a:t>Two</a:t>
            </a:r>
            <a:r>
              <a:rPr lang="en-US" sz="1800" dirty="0" smtClean="0"/>
              <a:t> – </a:t>
            </a:r>
            <a:r>
              <a:rPr lang="en-US" sz="1800" i="1" dirty="0" smtClean="0"/>
              <a:t>Reels</a:t>
            </a:r>
            <a:endParaRPr lang="en-US" sz="1600" i="1" dirty="0" smtClean="0"/>
          </a:p>
          <a:p>
            <a:r>
              <a:rPr lang="en-US" sz="1600" dirty="0" smtClean="0"/>
              <a:t>Meter and Tempo</a:t>
            </a:r>
          </a:p>
          <a:p>
            <a:r>
              <a:rPr lang="en-US" sz="1600" dirty="0" smtClean="0"/>
              <a:t>Notation (Soft Shoe/ Hard Shoe)</a:t>
            </a:r>
          </a:p>
          <a:p>
            <a:r>
              <a:rPr lang="en-US" sz="1600" dirty="0" smtClean="0"/>
              <a:t>Anacrusis and Triplets</a:t>
            </a:r>
          </a:p>
          <a:p>
            <a:pPr marL="0" indent="0">
              <a:buNone/>
            </a:pPr>
            <a:r>
              <a:rPr lang="en-US" sz="1800" u="sng" dirty="0"/>
              <a:t>Week </a:t>
            </a:r>
            <a:r>
              <a:rPr lang="en-US" sz="1800" u="sng" dirty="0" smtClean="0"/>
              <a:t>Three</a:t>
            </a:r>
            <a:r>
              <a:rPr lang="en-US" sz="1800" dirty="0" smtClean="0"/>
              <a:t> </a:t>
            </a:r>
            <a:r>
              <a:rPr lang="en-US" sz="1800" dirty="0"/>
              <a:t>– </a:t>
            </a:r>
            <a:r>
              <a:rPr lang="en-US" sz="1800" i="1" dirty="0" smtClean="0"/>
              <a:t>Hornpipes</a:t>
            </a:r>
            <a:endParaRPr lang="en-US" sz="1800" i="1" dirty="0"/>
          </a:p>
          <a:p>
            <a:r>
              <a:rPr lang="en-US" sz="1500" dirty="0"/>
              <a:t>Meter and Tempo</a:t>
            </a:r>
          </a:p>
          <a:p>
            <a:r>
              <a:rPr lang="en-US" sz="1500" dirty="0"/>
              <a:t>Notation </a:t>
            </a:r>
            <a:r>
              <a:rPr lang="en-US" sz="1500" dirty="0" smtClean="0"/>
              <a:t>(Traditional Speed/ Slow Speed)</a:t>
            </a:r>
            <a:endParaRPr lang="en-US" sz="1500" dirty="0"/>
          </a:p>
          <a:p>
            <a:r>
              <a:rPr lang="en-US" sz="1500" dirty="0" smtClean="0"/>
              <a:t>Swing</a:t>
            </a:r>
            <a:endParaRPr lang="en-US" sz="15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81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u="sng" dirty="0"/>
              <a:t>Week </a:t>
            </a:r>
            <a:r>
              <a:rPr lang="en-US" sz="1800" u="sng" dirty="0" smtClean="0"/>
              <a:t>Four</a:t>
            </a:r>
            <a:r>
              <a:rPr lang="en-US" sz="1800" dirty="0" smtClean="0"/>
              <a:t> – </a:t>
            </a:r>
            <a:r>
              <a:rPr lang="en-US" sz="1800" i="1" dirty="0" smtClean="0"/>
              <a:t>Jigs</a:t>
            </a:r>
            <a:endParaRPr lang="en-US" sz="1800" i="1" dirty="0"/>
          </a:p>
          <a:p>
            <a:r>
              <a:rPr lang="en-US" sz="1500" dirty="0"/>
              <a:t>Meter and Tempo</a:t>
            </a:r>
          </a:p>
          <a:p>
            <a:r>
              <a:rPr lang="en-US" sz="1500" dirty="0"/>
              <a:t>Notation </a:t>
            </a:r>
            <a:r>
              <a:rPr lang="en-US" sz="1500" dirty="0" smtClean="0"/>
              <a:t>(Light Jigs/ Fast and Slow Treble Jigs)</a:t>
            </a:r>
            <a:endParaRPr lang="en-US" sz="1500" dirty="0"/>
          </a:p>
          <a:p>
            <a:r>
              <a:rPr lang="en-US" sz="1500" dirty="0" smtClean="0"/>
              <a:t>Hemiola</a:t>
            </a:r>
          </a:p>
          <a:p>
            <a:pPr marL="0" indent="0">
              <a:buNone/>
            </a:pPr>
            <a:r>
              <a:rPr lang="en-US" sz="1800" u="sng" dirty="0"/>
              <a:t>Week </a:t>
            </a:r>
            <a:r>
              <a:rPr lang="en-US" sz="1800" u="sng" dirty="0" smtClean="0"/>
              <a:t>Five </a:t>
            </a:r>
            <a:r>
              <a:rPr lang="en-US" sz="1800" dirty="0" smtClean="0"/>
              <a:t>– </a:t>
            </a:r>
            <a:r>
              <a:rPr lang="en-US" sz="1800" i="1" dirty="0" smtClean="0"/>
              <a:t>Slip Jigs</a:t>
            </a:r>
            <a:endParaRPr lang="en-US" sz="1800" i="1" dirty="0"/>
          </a:p>
          <a:p>
            <a:r>
              <a:rPr lang="en-US" sz="1500" dirty="0"/>
              <a:t>Meter and Tempo</a:t>
            </a:r>
          </a:p>
          <a:p>
            <a:r>
              <a:rPr lang="en-US" sz="1500" dirty="0"/>
              <a:t>Notation </a:t>
            </a:r>
            <a:r>
              <a:rPr lang="en-US" sz="1500" dirty="0" smtClean="0"/>
              <a:t>(Soft Shoe)</a:t>
            </a:r>
            <a:endParaRPr lang="en-US" sz="1500" dirty="0"/>
          </a:p>
          <a:p>
            <a:r>
              <a:rPr lang="en-US" sz="1500" dirty="0" smtClean="0"/>
              <a:t>Unusual Phrasing</a:t>
            </a:r>
          </a:p>
          <a:p>
            <a:pPr marL="0" indent="0">
              <a:buNone/>
            </a:pPr>
            <a:r>
              <a:rPr lang="en-US" sz="1800" u="sng" dirty="0"/>
              <a:t>Week </a:t>
            </a:r>
            <a:r>
              <a:rPr lang="en-US" sz="1800" u="sng" dirty="0" smtClean="0"/>
              <a:t>Six </a:t>
            </a:r>
            <a:r>
              <a:rPr lang="en-US" sz="1800" dirty="0" smtClean="0"/>
              <a:t>– </a:t>
            </a:r>
            <a:r>
              <a:rPr lang="en-US" sz="1800" i="1" dirty="0" smtClean="0"/>
              <a:t>Set Dancing (Video Only/ No Slides)</a:t>
            </a:r>
          </a:p>
        </p:txBody>
      </p:sp>
    </p:spTree>
    <p:extLst>
      <p:ext uri="{BB962C8B-B14F-4D97-AF65-F5344CB8AC3E}">
        <p14:creationId xmlns:p14="http://schemas.microsoft.com/office/powerpoint/2010/main" val="3346596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Beat and Tempo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932871" cy="43481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u="sng" dirty="0"/>
              <a:t>Beat</a:t>
            </a:r>
            <a:r>
              <a:rPr lang="en-US" dirty="0"/>
              <a:t> – Quantifiable rhythmic “</a:t>
            </a:r>
            <a:r>
              <a:rPr lang="en-US" dirty="0" smtClean="0"/>
              <a:t>pulse”</a:t>
            </a:r>
            <a:endParaRPr lang="en-US" sz="1800" dirty="0"/>
          </a:p>
          <a:p>
            <a:pPr lvl="1"/>
            <a:r>
              <a:rPr lang="en-US" dirty="0" smtClean="0"/>
              <a:t>Downbeat </a:t>
            </a:r>
            <a:r>
              <a:rPr lang="en-US" dirty="0"/>
              <a:t>– First/ strongest beat in a </a:t>
            </a:r>
            <a:r>
              <a:rPr lang="en-US" dirty="0" smtClean="0"/>
              <a:t>measure</a:t>
            </a:r>
          </a:p>
          <a:p>
            <a:pPr lvl="2"/>
            <a:r>
              <a:rPr lang="en-US" dirty="0" smtClean="0"/>
              <a:t>Can also refer to the first beat of a tune</a:t>
            </a:r>
          </a:p>
          <a:p>
            <a:pPr lvl="1"/>
            <a:r>
              <a:rPr lang="en-US" dirty="0"/>
              <a:t>Clap your </a:t>
            </a:r>
            <a:r>
              <a:rPr lang="en-US" dirty="0" smtClean="0"/>
              <a:t>hands</a:t>
            </a:r>
            <a:endParaRPr lang="en-US" u="sng" dirty="0" smtClean="0"/>
          </a:p>
          <a:p>
            <a:pPr marL="0" lvl="0" indent="0">
              <a:buNone/>
            </a:pPr>
            <a:r>
              <a:rPr lang="en-US" u="sng" dirty="0" smtClean="0"/>
              <a:t>Tempo</a:t>
            </a:r>
            <a:r>
              <a:rPr lang="en-US" dirty="0" smtClean="0"/>
              <a:t> </a:t>
            </a:r>
            <a:r>
              <a:rPr lang="en-US" dirty="0"/>
              <a:t>– Frequency of the </a:t>
            </a:r>
            <a:r>
              <a:rPr lang="en-US" dirty="0" smtClean="0"/>
              <a:t>beat</a:t>
            </a:r>
          </a:p>
          <a:p>
            <a:pPr lvl="1"/>
            <a:r>
              <a:rPr lang="en-US" dirty="0" smtClean="0"/>
              <a:t>Measured </a:t>
            </a:r>
            <a:r>
              <a:rPr lang="en-US" dirty="0"/>
              <a:t>in beats per minute (</a:t>
            </a:r>
            <a:r>
              <a:rPr lang="en-US" dirty="0" smtClean="0"/>
              <a:t>bpm)</a:t>
            </a:r>
          </a:p>
          <a:p>
            <a:pPr lvl="1"/>
            <a:r>
              <a:rPr lang="en-US" dirty="0" smtClean="0"/>
              <a:t>1 </a:t>
            </a:r>
            <a:r>
              <a:rPr lang="en-US" dirty="0"/>
              <a:t>second = </a:t>
            </a:r>
            <a:r>
              <a:rPr lang="en-US" dirty="0" smtClean="0"/>
              <a:t>60bpm</a:t>
            </a:r>
          </a:p>
          <a:p>
            <a:pPr marL="0" indent="0">
              <a:buNone/>
            </a:pPr>
            <a:r>
              <a:rPr lang="en-US" dirty="0" smtClean="0"/>
              <a:t>Tempo </a:t>
            </a:r>
            <a:r>
              <a:rPr lang="en-US" dirty="0"/>
              <a:t>vs. </a:t>
            </a:r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Speed </a:t>
            </a:r>
            <a:r>
              <a:rPr lang="en-US" dirty="0"/>
              <a:t>is a </a:t>
            </a:r>
            <a:r>
              <a:rPr lang="en-US" i="1" dirty="0"/>
              <a:t>relative</a:t>
            </a:r>
            <a:r>
              <a:rPr lang="en-US" dirty="0"/>
              <a:t> designation of how fast/ slow the music feels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821" y="1828800"/>
            <a:ext cx="1752738" cy="81668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821" y="3468762"/>
            <a:ext cx="3124523" cy="10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8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Rhythm and Timing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Rhythm</a:t>
            </a:r>
            <a:r>
              <a:rPr lang="en-US" dirty="0" smtClean="0"/>
              <a:t> – Systematic </a:t>
            </a:r>
            <a:r>
              <a:rPr lang="en-US" dirty="0"/>
              <a:t>arrangement of musical sounds/ movements, which are classified by their </a:t>
            </a:r>
            <a:r>
              <a:rPr lang="en-US" dirty="0" smtClean="0"/>
              <a:t>duration</a:t>
            </a: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 </a:t>
            </a:r>
            <a:r>
              <a:rPr lang="en-US" dirty="0"/>
              <a:t>– Relationship of rhythm to the beat</a:t>
            </a:r>
          </a:p>
          <a:p>
            <a:pPr lvl="0"/>
            <a:r>
              <a:rPr lang="en-US" dirty="0"/>
              <a:t>“On the beat” – Perfect alignment of rhythm with the beat</a:t>
            </a:r>
          </a:p>
          <a:p>
            <a:pPr lvl="0"/>
            <a:r>
              <a:rPr lang="en-US" dirty="0"/>
              <a:t>“Ahead of the beat” – Placement of rhythm just </a:t>
            </a:r>
            <a:r>
              <a:rPr lang="en-US" b="1" dirty="0"/>
              <a:t>before</a:t>
            </a:r>
            <a:r>
              <a:rPr lang="en-US" dirty="0"/>
              <a:t> the beat (i.e. “early”)</a:t>
            </a:r>
          </a:p>
          <a:p>
            <a:pPr lvl="0"/>
            <a:r>
              <a:rPr lang="en-US" dirty="0"/>
              <a:t>“Behind the beat” – Placement of rhythm just </a:t>
            </a:r>
            <a:r>
              <a:rPr lang="en-US" b="1" dirty="0"/>
              <a:t>after</a:t>
            </a:r>
            <a:r>
              <a:rPr lang="en-US" i="1" dirty="0"/>
              <a:t> </a:t>
            </a:r>
            <a:r>
              <a:rPr lang="en-US" dirty="0"/>
              <a:t>the beat (i.e. “late”)</a:t>
            </a:r>
          </a:p>
          <a:p>
            <a:pPr lvl="0"/>
            <a:r>
              <a:rPr lang="en-US" dirty="0"/>
              <a:t>“Rush” – To execute a rhythm </a:t>
            </a:r>
            <a:r>
              <a:rPr lang="en-US" b="1" dirty="0"/>
              <a:t>faster</a:t>
            </a:r>
            <a:r>
              <a:rPr lang="en-US" dirty="0"/>
              <a:t> than the prescribed tempo</a:t>
            </a:r>
          </a:p>
          <a:p>
            <a:pPr lvl="0"/>
            <a:r>
              <a:rPr lang="en-US" dirty="0"/>
              <a:t>“Drag” – To execute a rhythm </a:t>
            </a:r>
            <a:r>
              <a:rPr lang="en-US" b="1" dirty="0"/>
              <a:t>slower</a:t>
            </a:r>
            <a:r>
              <a:rPr lang="en-US" dirty="0"/>
              <a:t> than the prescribed tempo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41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Rhythmic Notation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Note </a:t>
            </a:r>
            <a:r>
              <a:rPr lang="en-US" dirty="0"/>
              <a:t>Duration:	</a:t>
            </a:r>
            <a:r>
              <a:rPr lang="en-US" u="sng" dirty="0">
                <a:hlinkClick r:id="rId4"/>
              </a:rPr>
              <a:t>http://www.musictheory.net/lessons/11</a:t>
            </a:r>
            <a:endParaRPr lang="en-US" dirty="0"/>
          </a:p>
          <a:p>
            <a:pPr lvl="0"/>
            <a:r>
              <a:rPr lang="en-US" dirty="0"/>
              <a:t>Rest Duration:	</a:t>
            </a:r>
            <a:r>
              <a:rPr lang="en-US" dirty="0" smtClean="0"/>
              <a:t>	</a:t>
            </a:r>
            <a:r>
              <a:rPr lang="en-US" u="sng" dirty="0" smtClean="0">
                <a:hlinkClick r:id="rId5"/>
              </a:rPr>
              <a:t>http</a:t>
            </a:r>
            <a:r>
              <a:rPr lang="en-US" u="sng" dirty="0">
                <a:hlinkClick r:id="rId5"/>
              </a:rPr>
              <a:t>://www.musictheory.net/lessons/13</a:t>
            </a:r>
            <a:endParaRPr lang="en-US" dirty="0"/>
          </a:p>
          <a:p>
            <a:pPr lvl="0"/>
            <a:r>
              <a:rPr lang="en-US" dirty="0"/>
              <a:t>Dotted Notes:		</a:t>
            </a:r>
            <a:r>
              <a:rPr lang="en-US" u="sng" dirty="0">
                <a:hlinkClick r:id="rId6"/>
              </a:rPr>
              <a:t>http://www.musictheory.net/lessons/14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91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Rhythmic Notation (cont.)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0053"/>
            <a:ext cx="3781425" cy="378800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205" y="2429662"/>
            <a:ext cx="5524995" cy="2888782"/>
          </a:xfrm>
        </p:spPr>
      </p:pic>
    </p:spTree>
    <p:extLst>
      <p:ext uri="{BB962C8B-B14F-4D97-AF65-F5344CB8AC3E}">
        <p14:creationId xmlns:p14="http://schemas.microsoft.com/office/powerpoint/2010/main" val="4039736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Rhythms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941497" cy="4348163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Counting </a:t>
            </a:r>
            <a:r>
              <a:rPr lang="en-US" dirty="0" smtClean="0"/>
              <a:t>Beats</a:t>
            </a:r>
          </a:p>
          <a:p>
            <a:pPr lvl="1"/>
            <a:r>
              <a:rPr lang="en-US" dirty="0" smtClean="0"/>
              <a:t>Numbers </a:t>
            </a:r>
            <a:r>
              <a:rPr lang="en-US" dirty="0"/>
              <a:t>(1, 2, 3, </a:t>
            </a:r>
            <a:r>
              <a:rPr lang="en-US" dirty="0" smtClean="0"/>
              <a:t>4…)</a:t>
            </a:r>
          </a:p>
          <a:p>
            <a:pPr marL="0" lvl="0" indent="0">
              <a:buNone/>
            </a:pPr>
            <a:r>
              <a:rPr lang="en-US" dirty="0"/>
              <a:t>Counting Subdivisions</a:t>
            </a:r>
          </a:p>
          <a:p>
            <a:pPr lvl="1"/>
            <a:r>
              <a:rPr lang="en-US" dirty="0"/>
              <a:t>Syllables (e, +, a)</a:t>
            </a:r>
          </a:p>
          <a:p>
            <a:pPr marL="0" lvl="0" indent="0">
              <a:buNone/>
            </a:pPr>
            <a:r>
              <a:rPr lang="en-US" dirty="0" smtClean="0"/>
              <a:t>Phonetic Example</a:t>
            </a:r>
          </a:p>
          <a:p>
            <a:pPr lvl="1"/>
            <a:r>
              <a:rPr lang="en-US" dirty="0" smtClean="0"/>
              <a:t>Quarter Notes:  “One/ Two”</a:t>
            </a:r>
          </a:p>
          <a:p>
            <a:pPr lvl="1"/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Notes:  “One, and/ Two, and”</a:t>
            </a:r>
          </a:p>
          <a:p>
            <a:pPr lvl="1"/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Notes:  “One e and uh/ Two e and uh”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569" y="1828800"/>
            <a:ext cx="3970061" cy="4348163"/>
          </a:xfrm>
        </p:spPr>
      </p:pic>
    </p:spTree>
    <p:extLst>
      <p:ext uri="{BB962C8B-B14F-4D97-AF65-F5344CB8AC3E}">
        <p14:creationId xmlns:p14="http://schemas.microsoft.com/office/powerpoint/2010/main" val="3974339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and Time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Measure/ Bar</a:t>
            </a:r>
            <a:r>
              <a:rPr lang="en-US" dirty="0"/>
              <a:t> – </a:t>
            </a:r>
            <a:r>
              <a:rPr lang="en-US" dirty="0" smtClean="0"/>
              <a:t>Used to organize </a:t>
            </a:r>
            <a:r>
              <a:rPr lang="en-US" dirty="0"/>
              <a:t>a specific number of beats</a:t>
            </a:r>
          </a:p>
          <a:p>
            <a:r>
              <a:rPr lang="en-US" u="sng" dirty="0">
                <a:hlinkClick r:id="rId4"/>
              </a:rPr>
              <a:t>http://</a:t>
            </a:r>
            <a:r>
              <a:rPr lang="en-US" u="sng" dirty="0" smtClean="0">
                <a:hlinkClick r:id="rId4"/>
              </a:rPr>
              <a:t>www.musictheory.net/lessons/12</a:t>
            </a:r>
            <a:endParaRPr lang="en-US" u="sng" dirty="0" smtClean="0"/>
          </a:p>
          <a:p>
            <a:pPr marL="0" indent="0">
              <a:buNone/>
            </a:pPr>
            <a:r>
              <a:rPr lang="en-US" u="sng" dirty="0"/>
              <a:t>Time Signature/ Meter</a:t>
            </a:r>
            <a:r>
              <a:rPr lang="en-US" dirty="0"/>
              <a:t> – Defines the number of beats in a measure and the duration of each beat</a:t>
            </a:r>
          </a:p>
          <a:p>
            <a:pPr lvl="0"/>
            <a:r>
              <a:rPr lang="en-US" u="sng" dirty="0">
                <a:hlinkClick r:id="rId5"/>
              </a:rPr>
              <a:t>http://www.musictheory.net/lessons/15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015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</a:t>
            </a:r>
            <a:r>
              <a:rPr lang="en-US" dirty="0" smtClean="0"/>
              <a:t>Signature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182373" cy="4348163"/>
          </a:xfrm>
        </p:spPr>
        <p:txBody>
          <a:bodyPr/>
          <a:lstStyle/>
          <a:p>
            <a:pPr marL="0" lvl="0" indent="0">
              <a:buNone/>
            </a:pPr>
            <a:r>
              <a:rPr lang="en-US" u="sng" dirty="0"/>
              <a:t>Simple</a:t>
            </a:r>
            <a:r>
              <a:rPr lang="en-US" dirty="0"/>
              <a:t> – Each beat is divisible by </a:t>
            </a:r>
            <a:r>
              <a:rPr lang="en-US" b="1" dirty="0"/>
              <a:t>two</a:t>
            </a:r>
            <a:r>
              <a:rPr lang="en-US" dirty="0"/>
              <a:t> notes</a:t>
            </a:r>
            <a:endParaRPr lang="en-US" sz="1800" dirty="0"/>
          </a:p>
          <a:p>
            <a:pPr lvl="1"/>
            <a:r>
              <a:rPr lang="en-US" dirty="0"/>
              <a:t>Top number represents the number of beats in the measure</a:t>
            </a:r>
            <a:endParaRPr lang="en-US" sz="1600" dirty="0"/>
          </a:p>
          <a:p>
            <a:pPr lvl="1"/>
            <a:r>
              <a:rPr lang="en-US" dirty="0"/>
              <a:t>Bottom number represents the note value that receives the beat</a:t>
            </a:r>
            <a:endParaRPr lang="en-US" sz="1600" dirty="0"/>
          </a:p>
          <a:p>
            <a:pPr lvl="1"/>
            <a:r>
              <a:rPr lang="en-US" dirty="0"/>
              <a:t>e.g. 2/4 = two beats/ quarter-note receives the beat</a:t>
            </a:r>
            <a:endParaRPr lang="en-US" sz="1600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76" y="1828799"/>
            <a:ext cx="5187324" cy="2191109"/>
          </a:xfrm>
        </p:spPr>
      </p:pic>
    </p:spTree>
    <p:extLst>
      <p:ext uri="{BB962C8B-B14F-4D97-AF65-F5344CB8AC3E}">
        <p14:creationId xmlns:p14="http://schemas.microsoft.com/office/powerpoint/2010/main" val="1164410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Signature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u="sng" dirty="0"/>
              <a:t>Compound</a:t>
            </a:r>
            <a:r>
              <a:rPr lang="en-US" dirty="0"/>
              <a:t> – Each beat is divisible by </a:t>
            </a:r>
            <a:r>
              <a:rPr lang="en-US" b="1" dirty="0"/>
              <a:t>three</a:t>
            </a:r>
            <a:r>
              <a:rPr lang="en-US" dirty="0"/>
              <a:t> notes</a:t>
            </a:r>
            <a:endParaRPr lang="en-US" sz="1800" dirty="0"/>
          </a:p>
          <a:p>
            <a:pPr lvl="1"/>
            <a:r>
              <a:rPr lang="en-US" dirty="0"/>
              <a:t>Top number represents the number of beat “divisions”</a:t>
            </a:r>
            <a:endParaRPr lang="en-US" sz="1600" dirty="0"/>
          </a:p>
          <a:p>
            <a:pPr lvl="1"/>
            <a:r>
              <a:rPr lang="en-US" dirty="0"/>
              <a:t>Bottom number represents the note value of the division</a:t>
            </a:r>
            <a:endParaRPr lang="en-US" sz="1600" dirty="0"/>
          </a:p>
          <a:p>
            <a:pPr lvl="1"/>
            <a:r>
              <a:rPr lang="en-US" dirty="0"/>
              <a:t>Divide numerator by 3 to get number of beats (dotted notes)</a:t>
            </a:r>
            <a:endParaRPr lang="en-US" sz="1600" dirty="0"/>
          </a:p>
          <a:p>
            <a:pPr lvl="1"/>
            <a:r>
              <a:rPr lang="en-US" dirty="0"/>
              <a:t>e.g. 6/8 = six eighth-notes per measure</a:t>
            </a:r>
            <a:endParaRPr lang="en-US" sz="1600" dirty="0"/>
          </a:p>
          <a:p>
            <a:pPr lvl="2"/>
            <a:r>
              <a:rPr lang="en-US" dirty="0"/>
              <a:t>6 divided by 3 = 2</a:t>
            </a:r>
            <a:endParaRPr lang="en-US" sz="1400" dirty="0"/>
          </a:p>
          <a:p>
            <a:pPr lvl="2"/>
            <a:r>
              <a:rPr lang="en-US" dirty="0"/>
              <a:t>There are </a:t>
            </a:r>
            <a:r>
              <a:rPr lang="en-US" b="1" dirty="0"/>
              <a:t>two </a:t>
            </a:r>
            <a:r>
              <a:rPr lang="en-US" dirty="0"/>
              <a:t>beats</a:t>
            </a:r>
            <a:endParaRPr lang="en-US" sz="1400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08" y="1828799"/>
            <a:ext cx="4762792" cy="226012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08" y="4485476"/>
            <a:ext cx="2219423" cy="78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32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Signature (cont.)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28800"/>
            <a:ext cx="7467886" cy="3646233"/>
          </a:xfrm>
        </p:spPr>
      </p:pic>
    </p:spTree>
    <p:extLst>
      <p:ext uri="{BB962C8B-B14F-4D97-AF65-F5344CB8AC3E}">
        <p14:creationId xmlns:p14="http://schemas.microsoft.com/office/powerpoint/2010/main" val="3554307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Beat Emphasis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 smtClean="0"/>
              <a:t>Strong </a:t>
            </a:r>
            <a:r>
              <a:rPr lang="en-US" dirty="0"/>
              <a:t>vs. </a:t>
            </a:r>
            <a:r>
              <a:rPr lang="en-US" dirty="0" smtClean="0"/>
              <a:t>Weak Beats </a:t>
            </a:r>
          </a:p>
          <a:p>
            <a:r>
              <a:rPr lang="en-US" sz="1800" dirty="0" smtClean="0"/>
              <a:t>Strength is dependent </a:t>
            </a:r>
            <a:r>
              <a:rPr lang="en-US" sz="1800" dirty="0"/>
              <a:t>upon </a:t>
            </a:r>
            <a:r>
              <a:rPr lang="en-US" sz="1800" dirty="0" smtClean="0"/>
              <a:t>meter</a:t>
            </a:r>
          </a:p>
          <a:p>
            <a:pPr lvl="1"/>
            <a:r>
              <a:rPr lang="en-US" sz="1600" dirty="0" smtClean="0"/>
              <a:t>e.g. 4/4 – </a:t>
            </a:r>
            <a:r>
              <a:rPr lang="en-US" sz="1600" b="1" u="sng" dirty="0" smtClean="0"/>
              <a:t>ONE</a:t>
            </a:r>
            <a:r>
              <a:rPr lang="en-US" sz="1600" dirty="0" smtClean="0"/>
              <a:t> two </a:t>
            </a:r>
            <a:r>
              <a:rPr lang="en-US" sz="1600" b="1" dirty="0" smtClean="0"/>
              <a:t>THREE</a:t>
            </a:r>
            <a:r>
              <a:rPr lang="en-US" sz="1600" dirty="0" smtClean="0"/>
              <a:t> four</a:t>
            </a:r>
          </a:p>
          <a:p>
            <a:pPr lvl="1"/>
            <a:r>
              <a:rPr lang="en-US" sz="1600" dirty="0" smtClean="0"/>
              <a:t>e.g. 6/8 – </a:t>
            </a:r>
            <a:r>
              <a:rPr lang="en-US" sz="1600" b="1" u="sng" dirty="0" smtClean="0"/>
              <a:t>ONE</a:t>
            </a:r>
            <a:r>
              <a:rPr lang="en-US" sz="1600" dirty="0" smtClean="0"/>
              <a:t> two three </a:t>
            </a:r>
            <a:r>
              <a:rPr lang="en-US" sz="1600" b="1" dirty="0" smtClean="0"/>
              <a:t>FOUR</a:t>
            </a:r>
            <a:r>
              <a:rPr lang="en-US" sz="1600" dirty="0" smtClean="0"/>
              <a:t> five six</a:t>
            </a:r>
            <a:endParaRPr lang="en-US" sz="1600" dirty="0"/>
          </a:p>
          <a:p>
            <a:pPr marL="0" lvl="0" indent="0">
              <a:buNone/>
            </a:pPr>
            <a:r>
              <a:rPr lang="en-US" dirty="0"/>
              <a:t>Comparison to Syllables</a:t>
            </a:r>
            <a:endParaRPr lang="en-US" sz="1800" dirty="0"/>
          </a:p>
          <a:p>
            <a:pPr lvl="1"/>
            <a:r>
              <a:rPr lang="en-US" dirty="0"/>
              <a:t>Simple </a:t>
            </a:r>
            <a:r>
              <a:rPr lang="en-US" dirty="0" smtClean="0"/>
              <a:t>Meter</a:t>
            </a:r>
          </a:p>
          <a:p>
            <a:pPr lvl="2"/>
            <a:r>
              <a:rPr lang="en-US" b="1" u="sng" dirty="0" smtClean="0"/>
              <a:t>DAY</a:t>
            </a:r>
            <a:r>
              <a:rPr lang="en-US" dirty="0" smtClean="0"/>
              <a:t>-ton (8</a:t>
            </a:r>
            <a:r>
              <a:rPr lang="en-US" baseline="30000" dirty="0" smtClean="0"/>
              <a:t>th</a:t>
            </a:r>
            <a:r>
              <a:rPr lang="en-US" dirty="0" smtClean="0"/>
              <a:t> notes)</a:t>
            </a:r>
          </a:p>
          <a:p>
            <a:pPr lvl="2"/>
            <a:r>
              <a:rPr lang="en-US" b="1" u="sng" dirty="0" smtClean="0"/>
              <a:t>CIN</a:t>
            </a:r>
            <a:r>
              <a:rPr lang="en-US" dirty="0" smtClean="0"/>
              <a:t>-</a:t>
            </a:r>
            <a:r>
              <a:rPr lang="en-US" dirty="0" err="1" smtClean="0"/>
              <a:t>cin</a:t>
            </a:r>
            <a:r>
              <a:rPr lang="en-US" dirty="0" smtClean="0"/>
              <a:t>-</a:t>
            </a:r>
            <a:r>
              <a:rPr lang="en-US" b="1" dirty="0" err="1" smtClean="0"/>
              <a:t>na</a:t>
            </a:r>
            <a:r>
              <a:rPr lang="en-US" dirty="0" smtClean="0"/>
              <a:t>-ti (16</a:t>
            </a:r>
            <a:r>
              <a:rPr lang="en-US" baseline="30000" dirty="0" smtClean="0"/>
              <a:t>th</a:t>
            </a:r>
            <a:r>
              <a:rPr lang="en-US" dirty="0" smtClean="0"/>
              <a:t> notes)</a:t>
            </a:r>
            <a:endParaRPr lang="en-US" sz="1400" dirty="0"/>
          </a:p>
          <a:p>
            <a:pPr lvl="1"/>
            <a:r>
              <a:rPr lang="en-US" dirty="0"/>
              <a:t>Compound </a:t>
            </a:r>
            <a:r>
              <a:rPr lang="en-US" dirty="0" smtClean="0"/>
              <a:t>Meter</a:t>
            </a:r>
          </a:p>
          <a:p>
            <a:pPr lvl="2"/>
            <a:r>
              <a:rPr lang="en-US" b="1" u="sng" dirty="0" smtClean="0"/>
              <a:t>LEX</a:t>
            </a:r>
            <a:r>
              <a:rPr lang="en-US" dirty="0" smtClean="0"/>
              <a:t>-</a:t>
            </a:r>
            <a:r>
              <a:rPr lang="en-US" dirty="0" err="1" smtClean="0"/>
              <a:t>ing</a:t>
            </a:r>
            <a:r>
              <a:rPr lang="en-US" dirty="0" smtClean="0"/>
              <a:t>-ton</a:t>
            </a:r>
            <a:r>
              <a:rPr lang="en-US" dirty="0"/>
              <a:t>/ </a:t>
            </a:r>
            <a:r>
              <a:rPr lang="en-US" b="1" u="sng" dirty="0"/>
              <a:t>LOU</a:t>
            </a:r>
            <a:r>
              <a:rPr lang="en-US" dirty="0"/>
              <a:t>-is-</a:t>
            </a:r>
            <a:r>
              <a:rPr lang="en-US" dirty="0" err="1"/>
              <a:t>ville</a:t>
            </a:r>
            <a:endParaRPr lang="en-US" sz="1400" dirty="0"/>
          </a:p>
          <a:p>
            <a:pPr lvl="2"/>
            <a:r>
              <a:rPr lang="en-US" dirty="0"/>
              <a:t>col-</a:t>
            </a:r>
            <a:r>
              <a:rPr lang="en-US" b="1" u="sng" dirty="0"/>
              <a:t>UM</a:t>
            </a:r>
            <a:r>
              <a:rPr lang="en-US" dirty="0"/>
              <a:t>-bus </a:t>
            </a:r>
            <a:r>
              <a:rPr lang="en-US" dirty="0" smtClean="0"/>
              <a:t>(downbeat </a:t>
            </a:r>
            <a:r>
              <a:rPr lang="en-US" dirty="0"/>
              <a:t>occurs on the second syllable)</a:t>
            </a:r>
            <a:endParaRPr lang="en-US" sz="1400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28800"/>
            <a:ext cx="4572000" cy="3647741"/>
          </a:xfrm>
        </p:spPr>
      </p:pic>
    </p:spTree>
    <p:extLst>
      <p:ext uri="{BB962C8B-B14F-4D97-AF65-F5344CB8AC3E}">
        <p14:creationId xmlns:p14="http://schemas.microsoft.com/office/powerpoint/2010/main" val="2486035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Musical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99405"/>
            <a:ext cx="9601200" cy="43481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u="sng" dirty="0" smtClean="0"/>
              <a:t>Phrase</a:t>
            </a:r>
          </a:p>
          <a:p>
            <a:r>
              <a:rPr lang="en-US" sz="1800" dirty="0" smtClean="0"/>
              <a:t>Complete musical thought</a:t>
            </a:r>
          </a:p>
          <a:p>
            <a:pPr marL="0" lvl="0" indent="0">
              <a:buNone/>
            </a:pPr>
            <a:r>
              <a:rPr lang="en-US" u="sng" dirty="0" smtClean="0"/>
              <a:t>AB</a:t>
            </a:r>
            <a:r>
              <a:rPr lang="en-US" dirty="0" smtClean="0"/>
              <a:t> – “Single</a:t>
            </a:r>
            <a:r>
              <a:rPr lang="en-US" dirty="0"/>
              <a:t>” </a:t>
            </a:r>
            <a:r>
              <a:rPr lang="en-US" dirty="0" smtClean="0"/>
              <a:t>Tune</a:t>
            </a:r>
          </a:p>
          <a:p>
            <a:r>
              <a:rPr lang="en-US" sz="1800" dirty="0" smtClean="0"/>
              <a:t>A section = 8 bar phrase</a:t>
            </a:r>
          </a:p>
          <a:p>
            <a:r>
              <a:rPr lang="en-US" sz="1800" dirty="0" smtClean="0"/>
              <a:t>B section = 8 bar phrase</a:t>
            </a:r>
          </a:p>
          <a:p>
            <a:r>
              <a:rPr lang="en-US" sz="1800" dirty="0" smtClean="0"/>
              <a:t>Example:</a:t>
            </a: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i="1" dirty="0" smtClean="0"/>
              <a:t>Red-Haired Lass </a:t>
            </a:r>
            <a:r>
              <a:rPr lang="en-US" sz="1800" dirty="0" smtClean="0"/>
              <a:t>(Reel)</a:t>
            </a:r>
          </a:p>
          <a:p>
            <a:pPr marL="0" indent="0">
              <a:buNone/>
            </a:pPr>
            <a:r>
              <a:rPr lang="en-US" u="sng" dirty="0" smtClean="0"/>
              <a:t>AABB</a:t>
            </a:r>
            <a:r>
              <a:rPr lang="en-US" dirty="0" smtClean="0"/>
              <a:t> – “Double” Tune (most common)</a:t>
            </a:r>
          </a:p>
          <a:p>
            <a:r>
              <a:rPr lang="en-US" sz="1800" dirty="0"/>
              <a:t>A </a:t>
            </a:r>
            <a:r>
              <a:rPr lang="en-US" sz="1800" dirty="0" smtClean="0"/>
              <a:t>section </a:t>
            </a:r>
            <a:r>
              <a:rPr lang="en-US" sz="1800" dirty="0"/>
              <a:t>= 8 bar </a:t>
            </a:r>
            <a:r>
              <a:rPr lang="en-US" sz="1800" dirty="0" smtClean="0"/>
              <a:t>phrase; repeat A section (Total – 16 bars)</a:t>
            </a:r>
          </a:p>
          <a:p>
            <a:r>
              <a:rPr lang="en-US" sz="1800" dirty="0" smtClean="0"/>
              <a:t>B </a:t>
            </a:r>
            <a:r>
              <a:rPr lang="en-US" sz="1800" dirty="0"/>
              <a:t>section = 8 bar phrase; repeat </a:t>
            </a:r>
            <a:r>
              <a:rPr lang="en-US" sz="1800" dirty="0" smtClean="0"/>
              <a:t>B </a:t>
            </a:r>
            <a:r>
              <a:rPr lang="en-US" sz="1800" dirty="0"/>
              <a:t>section (Total – 16 bars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Example:  </a:t>
            </a:r>
            <a:r>
              <a:rPr lang="en-US" sz="1800" i="1" dirty="0" smtClean="0"/>
              <a:t>Tobin’s </a:t>
            </a:r>
            <a:r>
              <a:rPr lang="en-US" sz="1800" i="1" dirty="0" err="1" smtClean="0"/>
              <a:t>Favourite</a:t>
            </a:r>
            <a:r>
              <a:rPr lang="en-US" sz="1800" i="1" dirty="0" smtClean="0"/>
              <a:t> </a:t>
            </a:r>
            <a:r>
              <a:rPr lang="en-US" sz="1800" dirty="0" smtClean="0"/>
              <a:t>(Jig)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8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Dance &amp; Musical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6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 smtClean="0"/>
              <a:t>Origin:	Scotland</a:t>
            </a:r>
          </a:p>
          <a:p>
            <a:pPr lvl="0"/>
            <a:r>
              <a:rPr lang="en-US" dirty="0" smtClean="0"/>
              <a:t>Meter:</a:t>
            </a:r>
            <a:r>
              <a:rPr lang="en-US" dirty="0"/>
              <a:t>	</a:t>
            </a:r>
            <a:r>
              <a:rPr lang="en-US" dirty="0" smtClean="0"/>
              <a:t>Cut Time (2/2)			*</a:t>
            </a:r>
            <a:r>
              <a:rPr lang="en-US" i="1" dirty="0" smtClean="0"/>
              <a:t>Common Time (4/4)</a:t>
            </a:r>
          </a:p>
          <a:p>
            <a:pPr lvl="0"/>
            <a:r>
              <a:rPr lang="en-US" dirty="0" smtClean="0"/>
              <a:t>Tempo:	92 – 124 bpm</a:t>
            </a:r>
          </a:p>
          <a:p>
            <a:pPr marL="0" lvl="0" indent="0">
              <a:buNone/>
            </a:pPr>
            <a:endParaRPr lang="en-US" u="sng" dirty="0" smtClean="0"/>
          </a:p>
          <a:p>
            <a:pPr marL="0" lvl="0" indent="0">
              <a:buNone/>
            </a:pPr>
            <a:r>
              <a:rPr lang="en-US" u="sng" dirty="0" smtClean="0"/>
              <a:t>Examples</a:t>
            </a:r>
          </a:p>
          <a:p>
            <a:r>
              <a:rPr lang="en-US" i="1" dirty="0" smtClean="0"/>
              <a:t>Sally Gardens</a:t>
            </a:r>
          </a:p>
          <a:p>
            <a:r>
              <a:rPr lang="en-US" i="1" dirty="0" smtClean="0"/>
              <a:t>Silver Spear</a:t>
            </a:r>
          </a:p>
          <a:p>
            <a:r>
              <a:rPr lang="en-US" i="1" dirty="0" smtClean="0"/>
              <a:t>Joe Cooley’s</a:t>
            </a:r>
            <a:endParaRPr lang="en-US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828800"/>
            <a:ext cx="5029199" cy="3469294"/>
          </a:xfrm>
        </p:spPr>
      </p:pic>
      <p:sp>
        <p:nvSpPr>
          <p:cNvPr id="6" name="TextBox 5"/>
          <p:cNvSpPr txBox="1"/>
          <p:nvPr/>
        </p:nvSpPr>
        <p:spPr>
          <a:xfrm>
            <a:off x="5789767" y="5368196"/>
            <a:ext cx="5269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O’Neill’s Music of Ireland</a:t>
            </a:r>
            <a:r>
              <a:rPr lang="en-US" sz="1600" dirty="0" smtClean="0"/>
              <a:t> (Capt. Francis O’Neill – 1903)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76611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Anacrusis/ Pickup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Anacrusis/ Pickup</a:t>
            </a:r>
            <a:r>
              <a:rPr lang="en-US" dirty="0"/>
              <a:t> – A note(s) that precedes the downbeat of a </a:t>
            </a:r>
            <a:r>
              <a:rPr lang="en-US" dirty="0" smtClean="0"/>
              <a:t>tune (or phrase, etc.)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1800" dirty="0"/>
              <a:t>When a tune begins with a pickup, the first </a:t>
            </a:r>
            <a:r>
              <a:rPr lang="en-US" sz="1800" i="1" dirty="0"/>
              <a:t>complete </a:t>
            </a:r>
            <a:r>
              <a:rPr lang="en-US" sz="1800" dirty="0"/>
              <a:t>bar is counted as “measure </a:t>
            </a:r>
            <a:r>
              <a:rPr lang="en-US" sz="1800" dirty="0" smtClean="0"/>
              <a:t>1.”</a:t>
            </a:r>
          </a:p>
          <a:p>
            <a:r>
              <a:rPr lang="en-US" sz="1800" dirty="0"/>
              <a:t>When a dance begins with a pickup note(s) – like </a:t>
            </a:r>
            <a:r>
              <a:rPr lang="en-US" sz="1800" dirty="0" smtClean="0"/>
              <a:t>many hard </a:t>
            </a:r>
            <a:r>
              <a:rPr lang="en-US" sz="1800" dirty="0"/>
              <a:t>shoe steps – keep in mind that the musicians would likely count the first bar of </a:t>
            </a:r>
            <a:r>
              <a:rPr lang="en-US" sz="1800" dirty="0" smtClean="0"/>
              <a:t>“dance” </a:t>
            </a:r>
            <a:r>
              <a:rPr lang="en-US" sz="1800" dirty="0"/>
              <a:t>as “measure 9” since they have already played eight </a:t>
            </a:r>
            <a:r>
              <a:rPr lang="en-US" sz="1800" dirty="0" smtClean="0"/>
              <a:t>bars.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621935"/>
            <a:ext cx="8160130" cy="138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49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Reels – Soft Shoe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Threes</a:t>
            </a:r>
            <a:endParaRPr lang="en-US" u="sng" dirty="0"/>
          </a:p>
          <a:p>
            <a:r>
              <a:rPr lang="en-US" dirty="0" smtClean="0"/>
              <a:t>Steps – “Hop, 1, 2, 3, Hop, 1, 2, 3”</a:t>
            </a:r>
          </a:p>
          <a:p>
            <a:r>
              <a:rPr lang="en-US" dirty="0" smtClean="0"/>
              <a:t>Counts – “and/ 1 and 2 and/ 1 and 2”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i="1" dirty="0" smtClean="0"/>
              <a:t>*Notes on the bottom (F) space represent the beat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52742"/>
            <a:ext cx="9601200" cy="120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0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Reels – Soft Shoe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28799"/>
            <a:ext cx="9601200" cy="1296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769150"/>
            <a:ext cx="9601200" cy="128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7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Triplets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61856"/>
            <a:ext cx="4572000" cy="207887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58391"/>
            <a:ext cx="4572000" cy="2382344"/>
          </a:xfrm>
        </p:spPr>
      </p:pic>
      <p:sp>
        <p:nvSpPr>
          <p:cNvPr id="3" name="TextBox 2"/>
          <p:cNvSpPr txBox="1"/>
          <p:nvPr/>
        </p:nvSpPr>
        <p:spPr>
          <a:xfrm>
            <a:off x="1295400" y="178921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Triplet</a:t>
            </a:r>
            <a:r>
              <a:rPr lang="en-US" sz="2000" dirty="0" smtClean="0"/>
              <a:t> –</a:t>
            </a:r>
            <a:r>
              <a:rPr lang="en-US" sz="2000" dirty="0"/>
              <a:t> </a:t>
            </a:r>
            <a:r>
              <a:rPr lang="en-US" sz="2000" dirty="0" smtClean="0"/>
              <a:t>Division of a beat (or any note value) into three notes of equal duration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494" y="3161856"/>
            <a:ext cx="4418212" cy="7717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24600" y="1789218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Combinations of three notes do not </a:t>
            </a:r>
            <a:r>
              <a:rPr lang="en-US" sz="2000" i="1" dirty="0" smtClean="0"/>
              <a:t>necessarily</a:t>
            </a:r>
            <a:r>
              <a:rPr lang="en-US" sz="2000" dirty="0" smtClean="0"/>
              <a:t> equate to triplets…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407935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These groupings include both 16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notes and 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notes (which are twice as long)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2902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Reels – Hard Shoe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Basic Treble Reel</a:t>
            </a:r>
          </a:p>
          <a:p>
            <a:r>
              <a:rPr lang="en-US" dirty="0" smtClean="0"/>
              <a:t>Steps – “Stamp, Down Shuffle Hop Back” etc.</a:t>
            </a:r>
          </a:p>
          <a:p>
            <a:r>
              <a:rPr lang="en-US" dirty="0" smtClean="0"/>
              <a:t>Counts – “+/ 1e+a 2e+a/ 1e+a 2 +”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408346"/>
            <a:ext cx="9601200" cy="12072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012111"/>
            <a:ext cx="9601200" cy="116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41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Hornpipes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958750" cy="43481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Origin:	England</a:t>
            </a:r>
          </a:p>
          <a:p>
            <a:pPr lvl="0"/>
            <a:r>
              <a:rPr lang="en-US" dirty="0" smtClean="0"/>
              <a:t>Meter:	4/4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sz="1800" i="1" dirty="0" smtClean="0"/>
              <a:t>Emphasis – Beats ‘2’ and ‘4’</a:t>
            </a:r>
          </a:p>
          <a:p>
            <a:pPr lvl="0"/>
            <a:r>
              <a:rPr lang="en-US" dirty="0" smtClean="0"/>
              <a:t>Tempo:	(76) 113 – 144 bpm</a:t>
            </a:r>
          </a:p>
          <a:p>
            <a:pPr marL="0" lvl="0" indent="0">
              <a:buNone/>
            </a:pPr>
            <a:endParaRPr lang="en-US" u="sng" dirty="0" smtClean="0"/>
          </a:p>
          <a:p>
            <a:pPr marL="0" lvl="0" indent="0">
              <a:buNone/>
            </a:pPr>
            <a:r>
              <a:rPr lang="en-US" u="sng" dirty="0" smtClean="0"/>
              <a:t>Examples</a:t>
            </a:r>
          </a:p>
          <a:p>
            <a:r>
              <a:rPr lang="en-US" i="1" dirty="0" smtClean="0"/>
              <a:t>Boys of </a:t>
            </a:r>
            <a:r>
              <a:rPr lang="en-US" i="1" dirty="0" err="1" smtClean="0"/>
              <a:t>Bluehill</a:t>
            </a:r>
            <a:endParaRPr lang="en-US" i="1" dirty="0" smtClean="0"/>
          </a:p>
          <a:p>
            <a:r>
              <a:rPr lang="en-US" i="1" dirty="0" smtClean="0"/>
              <a:t>Cork Hornpipe</a:t>
            </a:r>
          </a:p>
          <a:p>
            <a:r>
              <a:rPr lang="en-US" i="1" dirty="0" smtClean="0"/>
              <a:t>Downfall of Paris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28800"/>
            <a:ext cx="4572000" cy="91175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50" y="3795622"/>
            <a:ext cx="4571950" cy="9817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600" y="2842165"/>
            <a:ext cx="4086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Downfall of Paris</a:t>
            </a:r>
            <a:r>
              <a:rPr lang="en-US" sz="1600" dirty="0" smtClean="0"/>
              <a:t> – Dotted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/ 16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-Notes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4878938"/>
            <a:ext cx="3547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Downfall of Paris </a:t>
            </a:r>
            <a:r>
              <a:rPr lang="en-US" sz="1600" dirty="0" smtClean="0"/>
              <a:t>– Swung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-Notes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51343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Swing</a:t>
            </a:r>
            <a:r>
              <a:rPr lang="en-US" dirty="0"/>
              <a:t> – Augmentation of the first note in a pair of notes</a:t>
            </a:r>
            <a:endParaRPr lang="en-US" sz="1800" dirty="0"/>
          </a:p>
          <a:p>
            <a:pPr lvl="0"/>
            <a:r>
              <a:rPr lang="en-US" dirty="0"/>
              <a:t>Straight </a:t>
            </a:r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/>
              <a:t>-</a:t>
            </a:r>
            <a:r>
              <a:rPr lang="en-US" dirty="0" smtClean="0"/>
              <a:t>notes</a:t>
            </a:r>
            <a:r>
              <a:rPr lang="en-US" dirty="0"/>
              <a:t>/ </a:t>
            </a:r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-notes:</a:t>
            </a:r>
            <a:br>
              <a:rPr lang="en-US" dirty="0" smtClean="0"/>
            </a:br>
            <a:r>
              <a:rPr lang="en-US" dirty="0" smtClean="0"/>
              <a:t>Evenly </a:t>
            </a:r>
            <a:r>
              <a:rPr lang="en-US" dirty="0"/>
              <a:t>divided “duple” rhythms</a:t>
            </a:r>
            <a:endParaRPr lang="en-US" sz="1800" dirty="0"/>
          </a:p>
          <a:p>
            <a:pPr lvl="0"/>
            <a:r>
              <a:rPr lang="en-US" dirty="0"/>
              <a:t>Swung </a:t>
            </a:r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/>
              <a:t>-</a:t>
            </a:r>
            <a:r>
              <a:rPr lang="en-US" dirty="0" smtClean="0"/>
              <a:t>notes</a:t>
            </a:r>
            <a:r>
              <a:rPr lang="en-US" dirty="0"/>
              <a:t>/ </a:t>
            </a:r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/>
              <a:t>-</a:t>
            </a:r>
            <a:r>
              <a:rPr lang="en-US" dirty="0" smtClean="0"/>
              <a:t>notes:</a:t>
            </a:r>
            <a:br>
              <a:rPr lang="en-US" dirty="0" smtClean="0"/>
            </a:br>
            <a:r>
              <a:rPr lang="en-US" dirty="0" smtClean="0"/>
              <a:t>Resemble </a:t>
            </a:r>
            <a:r>
              <a:rPr lang="en-US" dirty="0"/>
              <a:t>“triple” </a:t>
            </a:r>
            <a:r>
              <a:rPr lang="en-US" dirty="0" smtClean="0"/>
              <a:t>rhythms</a:t>
            </a:r>
            <a:endParaRPr lang="en-US" sz="1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60526"/>
            <a:ext cx="4572000" cy="2142355"/>
          </a:xfrm>
        </p:spPr>
      </p:pic>
    </p:spTree>
    <p:extLst>
      <p:ext uri="{BB962C8B-B14F-4D97-AF65-F5344CB8AC3E}">
        <p14:creationId xmlns:p14="http://schemas.microsoft.com/office/powerpoint/2010/main" val="4107791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u="sng" dirty="0"/>
              <a:t>Degree of </a:t>
            </a:r>
            <a:r>
              <a:rPr lang="en-US" u="sng" dirty="0" smtClean="0"/>
              <a:t>Swing</a:t>
            </a:r>
            <a:endParaRPr lang="en-US" sz="1800" u="sng" dirty="0" smtClean="0"/>
          </a:p>
          <a:p>
            <a:pPr lvl="1"/>
            <a:r>
              <a:rPr lang="en-US" dirty="0" smtClean="0"/>
              <a:t>Straight 8</a:t>
            </a:r>
            <a:r>
              <a:rPr lang="en-US" baseline="30000" dirty="0" smtClean="0"/>
              <a:t>th</a:t>
            </a:r>
            <a:r>
              <a:rPr lang="en-US" dirty="0" smtClean="0"/>
              <a:t>-Notes</a:t>
            </a:r>
          </a:p>
          <a:p>
            <a:pPr lvl="1"/>
            <a:r>
              <a:rPr lang="en-US" sz="1600" dirty="0" smtClean="0"/>
              <a:t>Triplets</a:t>
            </a:r>
          </a:p>
          <a:p>
            <a:pPr lvl="1"/>
            <a:r>
              <a:rPr lang="en-US" sz="1600" dirty="0" smtClean="0"/>
              <a:t>Dotted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/ 16</a:t>
            </a:r>
            <a:r>
              <a:rPr lang="en-US" sz="1600" baseline="30000" dirty="0" smtClean="0"/>
              <a:t>th</a:t>
            </a:r>
            <a:r>
              <a:rPr lang="en-US" sz="1600" dirty="0"/>
              <a:t>-</a:t>
            </a:r>
            <a:r>
              <a:rPr lang="en-US" sz="1600" dirty="0" smtClean="0"/>
              <a:t>Notes</a:t>
            </a:r>
            <a:endParaRPr lang="en-US" sz="1600" dirty="0"/>
          </a:p>
          <a:p>
            <a:r>
              <a:rPr lang="en-US" dirty="0" smtClean="0"/>
              <a:t>May be interpreted differently from one musician to another</a:t>
            </a:r>
          </a:p>
          <a:p>
            <a:r>
              <a:rPr lang="en-US" dirty="0" smtClean="0"/>
              <a:t>May differ between geographic regions</a:t>
            </a:r>
          </a:p>
          <a:p>
            <a:r>
              <a:rPr lang="en-US" dirty="0" smtClean="0"/>
              <a:t>May </a:t>
            </a:r>
            <a:r>
              <a:rPr lang="en-US" dirty="0"/>
              <a:t>change with tempo (e.g. faster tempo = straight 8</a:t>
            </a:r>
            <a:r>
              <a:rPr lang="en-US" baseline="30000" dirty="0"/>
              <a:t>th</a:t>
            </a:r>
            <a:r>
              <a:rPr lang="en-US" dirty="0"/>
              <a:t> feel)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60526"/>
            <a:ext cx="4572000" cy="2142355"/>
          </a:xfrm>
        </p:spPr>
      </p:pic>
    </p:spTree>
    <p:extLst>
      <p:ext uri="{BB962C8B-B14F-4D97-AF65-F5344CB8AC3E}">
        <p14:creationId xmlns:p14="http://schemas.microsoft.com/office/powerpoint/2010/main" val="3014552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Hornpipes – Traditional 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73246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Basic Trebles</a:t>
            </a:r>
            <a:endParaRPr lang="en-US" u="sng" dirty="0"/>
          </a:p>
          <a:p>
            <a:r>
              <a:rPr lang="en-US" sz="1800" dirty="0" smtClean="0"/>
              <a:t>Steps – “Tip Down, Tip Down, Shuffle, Hop Back” etc.</a:t>
            </a:r>
          </a:p>
          <a:p>
            <a:r>
              <a:rPr lang="en-US" sz="1800" dirty="0" smtClean="0"/>
              <a:t>Counts – “a 4-a/ 1-a 2-a 3-”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47220"/>
            <a:ext cx="9601200" cy="1359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78928"/>
            <a:ext cx="9601200" cy="134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Hornpipes – Traditional Speed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73246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Traditional Ending</a:t>
            </a:r>
            <a:endParaRPr lang="en-US" u="sng" dirty="0"/>
          </a:p>
          <a:p>
            <a:r>
              <a:rPr lang="en-US" dirty="0" smtClean="0"/>
              <a:t>Steps – “Step Shuffle Cut, Shuffle, Hop Back”</a:t>
            </a:r>
          </a:p>
          <a:p>
            <a:r>
              <a:rPr lang="en-US" dirty="0" smtClean="0"/>
              <a:t>Counts – “4+a/ 1-a 2-a 3”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352926"/>
            <a:ext cx="9601200" cy="12829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4707366"/>
            <a:ext cx="4176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*Hornpipe phrases typically end on Beat ‘3’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930007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Hornpipes – Slow 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33628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Common Slow Hornpipe Ending</a:t>
            </a:r>
            <a:endParaRPr lang="en-US" u="sng" dirty="0"/>
          </a:p>
          <a:p>
            <a:r>
              <a:rPr lang="en-US" dirty="0" smtClean="0"/>
              <a:t>Steps – “Down Treble and Toe, Down Shuffle Hop Back”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55550"/>
            <a:ext cx="9601200" cy="13354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4453833"/>
            <a:ext cx="3817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*8</a:t>
            </a:r>
            <a:r>
              <a:rPr lang="en-US" sz="1600" i="1" baseline="30000" dirty="0" smtClean="0"/>
              <a:t>th</a:t>
            </a:r>
            <a:r>
              <a:rPr lang="en-US" sz="1600" i="1" dirty="0" smtClean="0"/>
              <a:t>-Notes are still “swung”</a:t>
            </a:r>
          </a:p>
          <a:p>
            <a:r>
              <a:rPr lang="en-US" sz="1600" i="1" dirty="0" smtClean="0"/>
              <a:t>*Triplet subdivision is more prominent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38290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Hornpipes – Slow Speed (cont.)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5446"/>
            <a:ext cx="9601200" cy="140471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823895"/>
            <a:ext cx="9601200" cy="130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42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Origin:	England</a:t>
            </a:r>
          </a:p>
          <a:p>
            <a:pPr lvl="0"/>
            <a:r>
              <a:rPr lang="en-US" dirty="0" smtClean="0"/>
              <a:t>Meter:	6/8</a:t>
            </a:r>
          </a:p>
          <a:p>
            <a:pPr lvl="0"/>
            <a:r>
              <a:rPr lang="en-US" dirty="0" smtClean="0"/>
              <a:t>Tempo:	(66) 92 – 124 bpm</a:t>
            </a:r>
          </a:p>
          <a:p>
            <a:pPr marL="0" lvl="0" indent="0">
              <a:buNone/>
            </a:pPr>
            <a:endParaRPr lang="en-US" u="sng" dirty="0" smtClean="0"/>
          </a:p>
          <a:p>
            <a:pPr marL="0" lvl="0" indent="0">
              <a:buNone/>
            </a:pPr>
            <a:r>
              <a:rPr lang="en-US" u="sng" dirty="0" smtClean="0"/>
              <a:t>Examples</a:t>
            </a:r>
          </a:p>
          <a:p>
            <a:r>
              <a:rPr lang="en-US" i="1" dirty="0" smtClean="0"/>
              <a:t>Tobin’s </a:t>
            </a:r>
            <a:r>
              <a:rPr lang="en-US" i="1" dirty="0" err="1" smtClean="0"/>
              <a:t>Favourite</a:t>
            </a:r>
            <a:endParaRPr lang="en-US" i="1" dirty="0" smtClean="0"/>
          </a:p>
          <a:p>
            <a:r>
              <a:rPr lang="en-US" i="1" dirty="0" smtClean="0"/>
              <a:t>Geese in the Bog</a:t>
            </a:r>
          </a:p>
          <a:p>
            <a:r>
              <a:rPr lang="en-US" i="1" dirty="0" smtClean="0"/>
              <a:t>The Vanishing Lake</a:t>
            </a:r>
          </a:p>
          <a:p>
            <a:endParaRPr lang="en-US" i="1" dirty="0" smtClean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28800"/>
            <a:ext cx="4572000" cy="1820254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045611"/>
            <a:ext cx="4572000" cy="18551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24600" y="3676279"/>
            <a:ext cx="3946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The </a:t>
            </a:r>
            <a:r>
              <a:rPr lang="en-US" sz="1600" i="1" dirty="0" err="1" smtClean="0"/>
              <a:t>Humours</a:t>
            </a:r>
            <a:r>
              <a:rPr lang="en-US" sz="1600" i="1" dirty="0" smtClean="0"/>
              <a:t> of Bandon</a:t>
            </a:r>
            <a:r>
              <a:rPr lang="en-US" sz="1600" dirty="0" smtClean="0"/>
              <a:t> – James O’Neill</a:t>
            </a:r>
            <a:endParaRPr lang="en-US" sz="16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324600" y="5931566"/>
            <a:ext cx="3592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A Trip to the Cottage </a:t>
            </a:r>
            <a:r>
              <a:rPr lang="en-US" sz="1600" dirty="0" smtClean="0"/>
              <a:t>– James O’Neill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919748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Light Jig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69734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Threes</a:t>
            </a:r>
            <a:endParaRPr lang="en-US" u="sng" dirty="0"/>
          </a:p>
          <a:p>
            <a:r>
              <a:rPr lang="en-US" sz="1800" dirty="0" smtClean="0"/>
              <a:t>Steps – “Hop 1, 2 3, Hop 1, 2 3” etc.</a:t>
            </a:r>
          </a:p>
          <a:p>
            <a:r>
              <a:rPr lang="en-US" sz="1800" dirty="0" smtClean="0"/>
              <a:t>Counts – “6/ 1-3 4-6/ 1-3 4”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60019"/>
            <a:ext cx="9601200" cy="13675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006165"/>
            <a:ext cx="9601200" cy="12045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4603787"/>
            <a:ext cx="48301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Compare to Reels:  Short/ Long vs. Evenly-Spaced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577758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Light Jig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73246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Rising Step</a:t>
            </a:r>
            <a:endParaRPr lang="en-US" u="sng" dirty="0"/>
          </a:p>
          <a:p>
            <a:r>
              <a:rPr lang="en-US" sz="1800" dirty="0" smtClean="0"/>
              <a:t>Steps – “Up, Hop Back, Hop Back 2 3 4”</a:t>
            </a:r>
          </a:p>
          <a:p>
            <a:r>
              <a:rPr lang="en-US" sz="1800" dirty="0" smtClean="0"/>
              <a:t>Counts – “1-3 4-6/ 1 2 3 4—”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55168"/>
            <a:ext cx="9601200" cy="1321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58840"/>
            <a:ext cx="9601200" cy="136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97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Fast Treble Jig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2636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Treble Jig “Basics”</a:t>
            </a:r>
            <a:endParaRPr lang="en-US" u="sng" dirty="0"/>
          </a:p>
          <a:p>
            <a:r>
              <a:rPr lang="en-US" sz="1800" dirty="0" smtClean="0"/>
              <a:t>Steps – “Shuffle, Cut Shuffle, Hop, Back”</a:t>
            </a:r>
          </a:p>
          <a:p>
            <a:r>
              <a:rPr lang="en-US" sz="1800" dirty="0" smtClean="0"/>
              <a:t>Counts – “5 6/ 1+2 3 4”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16285"/>
            <a:ext cx="9601200" cy="13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7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Fast Treble Jig (cont.)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33201"/>
            <a:ext cx="9601200" cy="28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0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Slow Treble Jig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2636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Slow Treble Jig Exercise #1</a:t>
            </a:r>
            <a:endParaRPr lang="en-US" u="sng" dirty="0"/>
          </a:p>
          <a:p>
            <a:r>
              <a:rPr lang="en-US" sz="1800" dirty="0" smtClean="0"/>
              <a:t>Steps – “Stamp/ Down Shuffle, Hop, Down Shuffle, Hop”</a:t>
            </a:r>
          </a:p>
          <a:p>
            <a:r>
              <a:rPr lang="en-US" sz="1800" dirty="0" smtClean="0"/>
              <a:t>Counts – “6/ 1+2 3 4+5 6”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456509"/>
            <a:ext cx="9601200" cy="13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92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Slow Treble Jig (cont.)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63487"/>
            <a:ext cx="9601200" cy="135753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920715"/>
            <a:ext cx="9601200" cy="140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3451590"/>
            <a:ext cx="4414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“Ending #2” could be counted:  “1e+ 2 + 3 + 4”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22389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Hemiola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730116"/>
            <a:ext cx="5114027" cy="4348163"/>
          </a:xfrm>
        </p:spPr>
        <p:txBody>
          <a:bodyPr/>
          <a:lstStyle/>
          <a:p>
            <a:pPr marL="0" indent="0">
              <a:buNone/>
            </a:pPr>
            <a:r>
              <a:rPr lang="en-US" sz="1800" u="sng" dirty="0" smtClean="0"/>
              <a:t>Hemiola</a:t>
            </a:r>
            <a:r>
              <a:rPr lang="en-US" sz="1800" dirty="0" smtClean="0"/>
              <a:t> – A musical figure in which, typically, two groups of three beats are replaced by three groups of two beats, giving the effect of a shift from duple to triple meter.</a:t>
            </a:r>
          </a:p>
          <a:p>
            <a:pPr marL="0" indent="0">
              <a:buNone/>
            </a:pPr>
            <a:r>
              <a:rPr lang="en-US" sz="1800" dirty="0" smtClean="0"/>
              <a:t>Example – 6/8 superimposed over 3/4</a:t>
            </a:r>
          </a:p>
          <a:p>
            <a:r>
              <a:rPr lang="en-US" sz="1600" dirty="0" smtClean="0"/>
              <a:t>Both have six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-Notes</a:t>
            </a:r>
          </a:p>
          <a:p>
            <a:r>
              <a:rPr lang="en-US" sz="1600" dirty="0" smtClean="0"/>
              <a:t>6/8 has two groupings of three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-Notes</a:t>
            </a:r>
          </a:p>
          <a:p>
            <a:r>
              <a:rPr lang="en-US" sz="1600" dirty="0" smtClean="0"/>
              <a:t>3/4 has three groupings of two 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-Notes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26" y="1730116"/>
            <a:ext cx="4487174" cy="958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9426" y="2705793"/>
            <a:ext cx="4487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“America” – from </a:t>
            </a:r>
            <a:r>
              <a:rPr lang="en-US" sz="1600" i="1" dirty="0" smtClean="0"/>
              <a:t>West Side Story </a:t>
            </a:r>
            <a:r>
              <a:rPr lang="en-US" sz="1600" dirty="0" smtClean="0"/>
              <a:t>(Sondheim/ Bernstein) employs “mixed-meter” phrasing, </a:t>
            </a:r>
            <a:r>
              <a:rPr lang="en-US" sz="1600" i="1" dirty="0" smtClean="0"/>
              <a:t>alternating</a:t>
            </a:r>
            <a:r>
              <a:rPr lang="en-US" sz="1600" dirty="0" smtClean="0"/>
              <a:t> between 6/8 and 3/4.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4846827"/>
            <a:ext cx="9601201" cy="129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00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Jigs – Slow Treble Jig (cont.)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92087"/>
            <a:ext cx="9601200" cy="1347413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810476"/>
            <a:ext cx="9601200" cy="13615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5400" y="3405711"/>
            <a:ext cx="7005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The accent pattern creates the illusion of a shift to a simple meter (i.e. 4/4)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922346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Slip Jigs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Origin:	Ireland</a:t>
            </a:r>
          </a:p>
          <a:p>
            <a:pPr lvl="0"/>
            <a:r>
              <a:rPr lang="en-US" dirty="0" smtClean="0"/>
              <a:t>Meter:	9/8</a:t>
            </a:r>
          </a:p>
          <a:p>
            <a:pPr lvl="0"/>
            <a:r>
              <a:rPr lang="en-US" dirty="0" smtClean="0"/>
              <a:t>Tempo:	113 – 122 bpm</a:t>
            </a:r>
          </a:p>
          <a:p>
            <a:pPr marL="0" lvl="0" indent="0">
              <a:buNone/>
            </a:pPr>
            <a:endParaRPr lang="en-US" u="sng" dirty="0" smtClean="0"/>
          </a:p>
          <a:p>
            <a:pPr marL="0" lvl="0" indent="0">
              <a:buNone/>
            </a:pPr>
            <a:r>
              <a:rPr lang="en-US" u="sng" dirty="0" smtClean="0"/>
              <a:t>Examples</a:t>
            </a:r>
          </a:p>
          <a:p>
            <a:r>
              <a:rPr lang="en-US" i="1" dirty="0" smtClean="0"/>
              <a:t>The Kid on the Mountain</a:t>
            </a:r>
          </a:p>
          <a:p>
            <a:r>
              <a:rPr lang="en-US" i="1" dirty="0" smtClean="0"/>
              <a:t>The Butterfly</a:t>
            </a:r>
          </a:p>
          <a:p>
            <a:r>
              <a:rPr lang="en-US" i="1" dirty="0" smtClean="0"/>
              <a:t>The Drops of Brandy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58" y="1828801"/>
            <a:ext cx="5358442" cy="3329788"/>
          </a:xfrm>
        </p:spPr>
      </p:pic>
      <p:sp>
        <p:nvSpPr>
          <p:cNvPr id="10" name="TextBox 9"/>
          <p:cNvSpPr txBox="1"/>
          <p:nvPr/>
        </p:nvSpPr>
        <p:spPr>
          <a:xfrm>
            <a:off x="5582683" y="5190705"/>
            <a:ext cx="5269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O’Neill’s Music of Ireland</a:t>
            </a:r>
            <a:r>
              <a:rPr lang="en-US" sz="1600" dirty="0" smtClean="0"/>
              <a:t> (Capt. Francis O’Neill – 1903)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14342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Slip Jigs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69734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Basic Lead Around</a:t>
            </a:r>
            <a:endParaRPr lang="en-US" u="sng" dirty="0"/>
          </a:p>
          <a:p>
            <a:r>
              <a:rPr lang="en-US" sz="1800" dirty="0" smtClean="0"/>
              <a:t>Steps – “Leap, Up, Up” etc.</a:t>
            </a:r>
          </a:p>
          <a:p>
            <a:r>
              <a:rPr lang="en-US" sz="1800" dirty="0" smtClean="0"/>
              <a:t>Counts – “1, 2, 3”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82147"/>
            <a:ext cx="9601200" cy="24811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5687376"/>
            <a:ext cx="2565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*Leaps “land” on the beat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74458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Slip Jigs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69734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Point, Point, Kick Back</a:t>
            </a:r>
            <a:endParaRPr lang="en-US" u="sng" dirty="0"/>
          </a:p>
          <a:p>
            <a:r>
              <a:rPr lang="en-US" sz="1800" dirty="0" smtClean="0"/>
              <a:t>Steps – “Hop Point, Hop Point, Kick Back” etc.</a:t>
            </a:r>
          </a:p>
          <a:p>
            <a:r>
              <a:rPr lang="en-US" sz="1800" dirty="0" smtClean="0"/>
              <a:t>Counts – “9/ 1-3 4-6 7--” etc.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52376"/>
            <a:ext cx="9601200" cy="251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09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Slip Jigs – Unusual Phrasing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42254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Occasionally, slip jig rhythmic “motives” will occupy a 2-beat space within the context of a 6-beat phrase.  This can often lead to steps [musically] extending across the </a:t>
            </a:r>
            <a:r>
              <a:rPr lang="en-US" sz="1800" dirty="0" err="1" smtClean="0"/>
              <a:t>barline</a:t>
            </a:r>
            <a:r>
              <a:rPr lang="en-US" sz="1800" dirty="0" smtClean="0"/>
              <a:t>, creating the illusion of a shift in meter.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81995"/>
            <a:ext cx="9601200" cy="1357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45083"/>
            <a:ext cx="9601200" cy="1171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4262455"/>
            <a:ext cx="9259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Musically, 8</a:t>
            </a:r>
            <a:r>
              <a:rPr lang="en-US" baseline="30000" dirty="0" smtClean="0"/>
              <a:t>th</a:t>
            </a:r>
            <a:r>
              <a:rPr lang="en-US" dirty="0" smtClean="0"/>
              <a:t>-Notes may be grouped asymmetrically to alter the perceived beat duration.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5958227"/>
            <a:ext cx="7391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*The 2+2+2+3 pattern is reminiscent of </a:t>
            </a:r>
            <a:r>
              <a:rPr lang="en-US" sz="1600" dirty="0" smtClean="0"/>
              <a:t>Blue Rondo à la Turk</a:t>
            </a:r>
            <a:r>
              <a:rPr lang="en-US" sz="1600" i="1" dirty="0" smtClean="0"/>
              <a:t> (Dave Brubeck)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863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Slip Jigs – Unusual Phrasing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60520"/>
            <a:ext cx="9601200" cy="43481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Melody is often used to shift the emphasis of the beat by “pairing” alternating pitches.</a:t>
            </a:r>
          </a:p>
          <a:p>
            <a:r>
              <a:rPr lang="en-US" sz="1600" dirty="0" smtClean="0"/>
              <a:t>See Bar 4 of </a:t>
            </a:r>
            <a:r>
              <a:rPr lang="en-US" sz="1600" i="1" dirty="0" smtClean="0"/>
              <a:t>The Countess Cathleen </a:t>
            </a:r>
            <a:r>
              <a:rPr lang="en-US" sz="1600" dirty="0" smtClean="0"/>
              <a:t>(A Section) for an example of 2+2+2+3</a:t>
            </a:r>
          </a:p>
          <a:p>
            <a:r>
              <a:rPr lang="en-US" sz="1600" dirty="0" smtClean="0"/>
              <a:t>See Bar 3 of </a:t>
            </a:r>
            <a:r>
              <a:rPr lang="en-US" sz="1600" i="1" dirty="0" err="1" smtClean="0"/>
              <a:t>Soggy’s</a:t>
            </a:r>
            <a:r>
              <a:rPr lang="en-US" sz="1600" dirty="0" smtClean="0"/>
              <a:t> (B Section) for an example of 3+2+2+2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27323"/>
            <a:ext cx="9601200" cy="12045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18885"/>
            <a:ext cx="9601200" cy="120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0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rushed Metal 16x9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5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6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7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8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9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0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1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2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3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4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5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6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7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8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19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0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1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2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3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4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5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6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7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8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29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0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1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2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3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4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5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6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7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8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ppt/theme/themeOverride39.xml><?xml version="1.0" encoding="utf-8"?>
<a:themeOverride xmlns:a="http://schemas.openxmlformats.org/drawingml/2006/main">
  <a:clrScheme name="BrushedMetal">
    <a:dk1>
      <a:sysClr val="windowText" lastClr="000000"/>
    </a:dk1>
    <a:lt1>
      <a:sysClr val="window" lastClr="FFFFFF"/>
    </a:lt1>
    <a:dk2>
      <a:srgbClr val="2F333A"/>
    </a:dk2>
    <a:lt2>
      <a:srgbClr val="E4F9F9"/>
    </a:lt2>
    <a:accent1>
      <a:srgbClr val="07CB98"/>
    </a:accent1>
    <a:accent2>
      <a:srgbClr val="5A90D1"/>
    </a:accent2>
    <a:accent3>
      <a:srgbClr val="E6AD1E"/>
    </a:accent3>
    <a:accent4>
      <a:srgbClr val="EA6312"/>
    </a:accent4>
    <a:accent5>
      <a:srgbClr val="8253A9"/>
    </a:accent5>
    <a:accent6>
      <a:srgbClr val="CB274A"/>
    </a:accent6>
    <a:hlink>
      <a:srgbClr val="5A90D1"/>
    </a:hlink>
    <a:folHlink>
      <a:srgbClr val="96969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7B64C2-E5B0-424C-A90A-CEF65ED404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1618</Words>
  <Application>Microsoft Office PowerPoint</Application>
  <PresentationFormat>Widescreen</PresentationFormat>
  <Paragraphs>240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Georgia</vt:lpstr>
      <vt:lpstr>Brushed Metal 16x9</vt:lpstr>
      <vt:lpstr>Music Theory for Irish Dancers</vt:lpstr>
      <vt:lpstr>Topics for Discussion</vt:lpstr>
      <vt:lpstr>Beat and Tempo</vt:lpstr>
      <vt:lpstr>Rhythm and Timing</vt:lpstr>
      <vt:lpstr>Rhythmic Notation</vt:lpstr>
      <vt:lpstr>Rhythmic Notation (cont.)</vt:lpstr>
      <vt:lpstr>Counting Rhythms</vt:lpstr>
      <vt:lpstr>Measures and Time Signatures</vt:lpstr>
      <vt:lpstr>Time Signature (cont.)</vt:lpstr>
      <vt:lpstr>Time Signature (cont.)</vt:lpstr>
      <vt:lpstr>Time Signature (cont.)</vt:lpstr>
      <vt:lpstr>Beat Emphasis</vt:lpstr>
      <vt:lpstr>Musical Form</vt:lpstr>
      <vt:lpstr>Dance &amp; Musical Styles</vt:lpstr>
      <vt:lpstr>Reels</vt:lpstr>
      <vt:lpstr>Anacrusis/ Pickup</vt:lpstr>
      <vt:lpstr>Reels – Soft Shoe</vt:lpstr>
      <vt:lpstr>Reels – Soft Shoe (cont.)</vt:lpstr>
      <vt:lpstr>Triplets</vt:lpstr>
      <vt:lpstr>Reels – Hard Shoe</vt:lpstr>
      <vt:lpstr>Hornpipes</vt:lpstr>
      <vt:lpstr>Swing</vt:lpstr>
      <vt:lpstr>Swing (cont.)</vt:lpstr>
      <vt:lpstr>Hornpipes – Traditional Speed</vt:lpstr>
      <vt:lpstr>Hornpipes – Traditional Speed (cont.)</vt:lpstr>
      <vt:lpstr>Hornpipes – Slow Speed</vt:lpstr>
      <vt:lpstr>Hornpipes – Slow Speed (cont.)</vt:lpstr>
      <vt:lpstr>Jigs</vt:lpstr>
      <vt:lpstr>Jigs – Light Jig</vt:lpstr>
      <vt:lpstr>Jigs – Light Jig (cont.)</vt:lpstr>
      <vt:lpstr>Jigs – Fast Treble Jig</vt:lpstr>
      <vt:lpstr>Jigs – Fast Treble Jig (cont.)</vt:lpstr>
      <vt:lpstr>Jigs – Slow Treble Jig</vt:lpstr>
      <vt:lpstr>Jigs – Slow Treble Jig (cont.)</vt:lpstr>
      <vt:lpstr>Hemiola</vt:lpstr>
      <vt:lpstr>Jigs – Slow Treble Jig (cont.)</vt:lpstr>
      <vt:lpstr>Slip Jigs</vt:lpstr>
      <vt:lpstr>Slip Jigs (cont.)</vt:lpstr>
      <vt:lpstr>Slip Jigs (cont.)</vt:lpstr>
      <vt:lpstr>Slip Jigs – Unusual Phrasing</vt:lpstr>
      <vt:lpstr>Slip Jigs – Unusual Phrasing (cont.)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2015-05-28T03:29:40Z</dcterms:created>
  <dcterms:modified xsi:type="dcterms:W3CDTF">2024-04-15T05:31:21Z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TC030309819991</vt:lpwstr>
  </property>
</Properties>
</file>